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56" r:id="rId1"/>
  </p:sldMasterIdLst>
  <p:notesMasterIdLst>
    <p:notesMasterId r:id="rId14"/>
  </p:notesMasterIdLst>
  <p:handoutMasterIdLst>
    <p:handoutMasterId r:id="rId15"/>
  </p:handoutMasterIdLst>
  <p:sldIdLst>
    <p:sldId id="374" r:id="rId2"/>
    <p:sldId id="525" r:id="rId3"/>
    <p:sldId id="520" r:id="rId4"/>
    <p:sldId id="260" r:id="rId5"/>
    <p:sldId id="538" r:id="rId6"/>
    <p:sldId id="539" r:id="rId7"/>
    <p:sldId id="534" r:id="rId8"/>
    <p:sldId id="536" r:id="rId9"/>
    <p:sldId id="529" r:id="rId10"/>
    <p:sldId id="522" r:id="rId11"/>
    <p:sldId id="515" r:id="rId12"/>
    <p:sldId id="524" r:id="rId13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FF"/>
    <a:srgbClr val="644B3C"/>
    <a:srgbClr val="FFFF99"/>
    <a:srgbClr val="FF99CC"/>
    <a:srgbClr val="F5EFE0"/>
    <a:srgbClr val="EBE0D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65" autoAdjust="0"/>
  </p:normalViewPr>
  <p:slideViewPr>
    <p:cSldViewPr showGuides="1">
      <p:cViewPr varScale="1">
        <p:scale>
          <a:sx n="68" d="100"/>
          <a:sy n="68" d="100"/>
        </p:scale>
        <p:origin x="5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34" cy="4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23" tIns="45657" rIns="91323" bIns="45657" numCol="1" anchor="t" anchorCtr="0" compatLnSpc="1">
            <a:prstTxWarp prst="textNoShape">
              <a:avLst/>
            </a:prstTxWarp>
          </a:bodyPr>
          <a:lstStyle>
            <a:lvl1pPr defTabSz="91467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057" y="0"/>
            <a:ext cx="2947034" cy="4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23" tIns="45657" rIns="91323" bIns="45657" numCol="1" anchor="t" anchorCtr="0" compatLnSpc="1">
            <a:prstTxWarp prst="textNoShape">
              <a:avLst/>
            </a:prstTxWarp>
          </a:bodyPr>
          <a:lstStyle>
            <a:lvl1pPr algn="r" defTabSz="91467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00"/>
            <a:ext cx="2947034" cy="4962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23" tIns="45657" rIns="91323" bIns="45657" numCol="1" anchor="b" anchorCtr="0" compatLnSpc="1">
            <a:prstTxWarp prst="textNoShape">
              <a:avLst/>
            </a:prstTxWarp>
          </a:bodyPr>
          <a:lstStyle>
            <a:lvl1pPr defTabSz="91467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057" y="9428800"/>
            <a:ext cx="2947034" cy="4962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23" tIns="45657" rIns="91323" bIns="45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B0E7175-8331-41C2-A5DF-068D093891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34" cy="4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23" tIns="45657" rIns="91323" bIns="45657" numCol="1" anchor="t" anchorCtr="0" compatLnSpc="1">
            <a:prstTxWarp prst="textNoShape">
              <a:avLst/>
            </a:prstTxWarp>
          </a:bodyPr>
          <a:lstStyle>
            <a:lvl1pPr defTabSz="91467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057" y="0"/>
            <a:ext cx="2947034" cy="4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23" tIns="45657" rIns="91323" bIns="45657" numCol="1" anchor="t" anchorCtr="0" compatLnSpc="1">
            <a:prstTxWarp prst="textNoShape">
              <a:avLst/>
            </a:prstTxWarp>
          </a:bodyPr>
          <a:lstStyle>
            <a:lvl1pPr algn="r" defTabSz="91467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5" y="4715192"/>
            <a:ext cx="5437506" cy="44662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323" tIns="45657" rIns="91323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47034" cy="4962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23" tIns="45657" rIns="91323" bIns="45657" numCol="1" anchor="b" anchorCtr="0" compatLnSpc="1">
            <a:prstTxWarp prst="textNoShape">
              <a:avLst/>
            </a:prstTxWarp>
          </a:bodyPr>
          <a:lstStyle>
            <a:lvl1pPr defTabSz="91467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057" y="9428800"/>
            <a:ext cx="2947034" cy="4962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23" tIns="45657" rIns="91323" bIns="45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D975736-E500-4666-A2BF-4E75FBFC30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>
            <a:extLst>
              <a:ext uri="{FF2B5EF4-FFF2-40B4-BE49-F238E27FC236}">
                <a16:creationId xmlns:a16="http://schemas.microsoft.com/office/drawing/2014/main" id="{33EDECC0-E828-CBF2-CC59-5FB79C879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>
            <a:extLst>
              <a:ext uri="{FF2B5EF4-FFF2-40B4-BE49-F238E27FC236}">
                <a16:creationId xmlns:a16="http://schemas.microsoft.com/office/drawing/2014/main" id="{5F31A2E8-FE98-B4E8-B135-82E63853C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20484" name="投影片編號版面配置區 3">
            <a:extLst>
              <a:ext uri="{FF2B5EF4-FFF2-40B4-BE49-F238E27FC236}">
                <a16:creationId xmlns:a16="http://schemas.microsoft.com/office/drawing/2014/main" id="{ACD430EC-30FC-906D-84B6-6046CFB1F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2086279-F7E4-4629-837A-3C5169ECB9B1}" type="slidenum">
              <a:rPr kumimoji="1" lang="zh-TW" altLang="en-US">
                <a:latin typeface="Arial" panose="020B0604020202020204" pitchFamily="34" charset="0"/>
              </a:rPr>
              <a:pPr/>
              <a:t>3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>
            <a:extLst>
              <a:ext uri="{FF2B5EF4-FFF2-40B4-BE49-F238E27FC236}">
                <a16:creationId xmlns:a16="http://schemas.microsoft.com/office/drawing/2014/main" id="{AC626D95-6B3E-AE92-E2FF-501228AAC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1B4737B8-98EB-629C-D4C5-42791C1DC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109A9D51-DC3E-4E5F-5AC4-57207EBA4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4D3653F-BAA2-443A-98D1-287E7F9524D3}" type="slidenum">
              <a:rPr kumimoji="1" lang="zh-TW" altLang="en-US">
                <a:latin typeface="Arial" panose="020B0604020202020204" pitchFamily="34" charset="0"/>
              </a:rPr>
              <a:pPr/>
              <a:t>4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>
            <a:extLst>
              <a:ext uri="{FF2B5EF4-FFF2-40B4-BE49-F238E27FC236}">
                <a16:creationId xmlns:a16="http://schemas.microsoft.com/office/drawing/2014/main" id="{6EDCC9E5-211C-2E75-3895-774A8658F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>
            <a:extLst>
              <a:ext uri="{FF2B5EF4-FFF2-40B4-BE49-F238E27FC236}">
                <a16:creationId xmlns:a16="http://schemas.microsoft.com/office/drawing/2014/main" id="{14441E60-9657-2804-F793-DF36B3DB1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latin typeface="Arial" panose="020B0604020202020204" pitchFamily="34" charset="0"/>
              </a:rPr>
              <a:t>新增動保處捕蚊燈掛置</a:t>
            </a:r>
            <a:r>
              <a:rPr lang="en-US" altLang="zh-TW">
                <a:latin typeface="Arial" panose="020B0604020202020204" pitchFamily="34" charset="0"/>
              </a:rPr>
              <a:t>-</a:t>
            </a:r>
            <a:r>
              <a:rPr lang="zh-TW" altLang="en-US">
                <a:latin typeface="Arial" panose="020B0604020202020204" pitchFamily="34" charset="0"/>
              </a:rPr>
              <a:t>輔導訪視、掛置情形</a:t>
            </a:r>
            <a:endParaRPr lang="en-US" altLang="zh-TW">
              <a:latin typeface="Arial" panose="020B0604020202020204" pitchFamily="34" charset="0"/>
            </a:endParaRPr>
          </a:p>
          <a:p>
            <a:r>
              <a:rPr lang="zh-TW" altLang="en-US">
                <a:latin typeface="Arial" panose="020B0604020202020204" pitchFamily="34" charset="0"/>
              </a:rPr>
              <a:t>請多呈現數據及教育訓練照片</a:t>
            </a:r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DA5E07EF-5927-A23C-15AB-17E9F8F08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271B442-FA00-4188-B713-BFF561B2E6F5}" type="slidenum">
              <a:rPr lang="en-US" altLang="zh-TW">
                <a:latin typeface="Calibri" panose="020F0502020204030204" pitchFamily="34" charset="0"/>
              </a:rPr>
              <a:pPr/>
              <a:t>5</a:t>
            </a:fld>
            <a:endParaRPr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>
            <a:extLst>
              <a:ext uri="{FF2B5EF4-FFF2-40B4-BE49-F238E27FC236}">
                <a16:creationId xmlns:a16="http://schemas.microsoft.com/office/drawing/2014/main" id="{EE13F869-B5D0-6159-6592-92DE319CE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>
            <a:extLst>
              <a:ext uri="{FF2B5EF4-FFF2-40B4-BE49-F238E27FC236}">
                <a16:creationId xmlns:a16="http://schemas.microsoft.com/office/drawing/2014/main" id="{1117BDDB-14F6-C750-14BD-C4C940E7C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latin typeface="Arial" panose="020B0604020202020204" pitchFamily="34" charset="0"/>
              </a:rPr>
              <a:t>歸仁區：</a:t>
            </a:r>
            <a:r>
              <a:rPr lang="en-US" altLang="zh-TW">
                <a:latin typeface="Arial" panose="020B0604020202020204" pitchFamily="34" charset="0"/>
              </a:rPr>
              <a:t>20</a:t>
            </a:r>
            <a:r>
              <a:rPr lang="zh-TW" altLang="en-US">
                <a:latin typeface="Arial" panose="020B0604020202020204" pitchFamily="34" charset="0"/>
              </a:rPr>
              <a:t>場，掛燈率</a:t>
            </a:r>
            <a:r>
              <a:rPr lang="en-US" altLang="zh-TW">
                <a:latin typeface="Arial" panose="020B0604020202020204" pitchFamily="34" charset="0"/>
              </a:rPr>
              <a:t>100%</a:t>
            </a:r>
          </a:p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3BBEC269-D3C2-EA1A-2A77-56FCA984D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929E847-6C30-4AD9-AD2C-DFD2CCC61284}" type="slidenum">
              <a:rPr lang="en-US" altLang="zh-TW">
                <a:latin typeface="Calibri" panose="020F0502020204030204" pitchFamily="34" charset="0"/>
              </a:rPr>
              <a:pPr/>
              <a:t>6</a:t>
            </a:fld>
            <a:endParaRPr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75736-E500-4666-A2BF-4E75FBFC3064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76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AFEA-57CB-425B-B890-FB0FDF14A128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23A48FAD-95E8-42A2-AA82-5A23E2466F7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E138-16F8-4122-B06D-502BB7DB51AC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962B6-1A31-4F0A-A857-A88A8D2C623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1E4E-7BD4-46BB-89C3-D191E6B51A84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CCC6A-B823-4DEA-AB60-5FFD81B58E5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TW" sz="72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zh-TW" sz="72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4845-ACC4-4A71-9FBF-7ABCE19E30CA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BA29231-5516-43CC-98C6-910F02932B1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09D9-42AC-4FEF-A926-F95526133D1B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0AD2D-C66C-483C-9296-630B6725D2B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TW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zh-TW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8BAA-FE3B-432C-94FE-8AE569E75585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A4B6324-75BC-4CBF-8DBE-750155FB603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98FF-F3EF-4CB8-B8ED-35F32DF6AB3C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18DC9B-5B57-42B1-B57A-47219322A7E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16AF-4566-4D08-8F95-D6A6EE8E46CD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EE433-1A1B-4E03-AFDF-3C45E0F13F7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8B52-29F1-4806-AEB3-45F04A237EB8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46350-DD8C-403B-8632-00DF3C62AFE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460F-16EC-4DCC-96FC-537AF123F444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F455-E580-4266-AC07-9E55B3CD986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B1FF-379F-430E-BBAD-BBE798E3563A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87DB8-4F0C-4582-9D2F-F639E7B67B5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914E-6496-4B34-A4F0-808EF265B39C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D306D-8AE0-4204-9F72-6585207C8AF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03AB-AE03-4139-8280-1D75786ADD4D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F072C-B08D-407D-8B02-1E27E5E88BD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64AA-E23E-4EC7-9407-16E5F8F192FE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92500-3B8C-41FA-925F-EDCAD9B8AD5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6FF2-F011-4E9D-8A98-9A042DBD2593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6CA-C94B-4809-ACA2-3E4F5160696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3383-0421-42E9-90B9-C1F7B02D70F3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5A21F-3BB6-443A-9B71-8BB340F37AC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2925-8AF2-4501-A0B6-8218D51D7B15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CCF5A-9B2D-4FCA-B8C2-4F47ED55AED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006C7F2-BB6E-41E9-B1CE-8C50568316CE}" type="datetime1">
              <a:rPr lang="zh-TW" altLang="en-US"/>
              <a:pPr>
                <a:defRPr/>
              </a:pPr>
              <a:t>2024/11/22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7CE8182-C3E3-4BAB-889F-8B5B6E7212F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2" r:id="rId1"/>
    <p:sldLayoutId id="2147485943" r:id="rId2"/>
    <p:sldLayoutId id="2147485944" r:id="rId3"/>
    <p:sldLayoutId id="2147485945" r:id="rId4"/>
    <p:sldLayoutId id="2147485946" r:id="rId5"/>
    <p:sldLayoutId id="2147485947" r:id="rId6"/>
    <p:sldLayoutId id="2147485939" r:id="rId7"/>
    <p:sldLayoutId id="2147485948" r:id="rId8"/>
    <p:sldLayoutId id="2147485949" r:id="rId9"/>
    <p:sldLayoutId id="2147485940" r:id="rId10"/>
    <p:sldLayoutId id="2147485950" r:id="rId11"/>
    <p:sldLayoutId id="2147485951" r:id="rId12"/>
    <p:sldLayoutId id="2147485941" r:id="rId13"/>
    <p:sldLayoutId id="2147485952" r:id="rId14"/>
    <p:sldLayoutId id="2147485953" r:id="rId15"/>
    <p:sldLayoutId id="2147485954" r:id="rId16"/>
    <p:sldLayoutId id="2147485955" r:id="rId1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Rot="1" noChangeArrowheads="1"/>
          </p:cNvSpPr>
          <p:nvPr/>
        </p:nvSpPr>
        <p:spPr bwMode="auto">
          <a:xfrm>
            <a:off x="581025" y="1556792"/>
            <a:ext cx="8001000" cy="316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年登革熱防治跨局處工作小組第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次防疫會議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農業局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年登革熱防疫工作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成果報告</a:t>
            </a:r>
            <a:endParaRPr lang="zh-TW" altLang="zh-TW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435" name="圖片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5445125"/>
            <a:ext cx="14589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04250" y="6475413"/>
            <a:ext cx="395288" cy="279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AC99CEB-960A-4479-BA85-D753175B4189}" type="slidenum">
              <a:rPr kumimoji="1" lang="zh-TW" altLang="en-US" sz="1400" b="1">
                <a:latin typeface="Arial" charset="0"/>
                <a:ea typeface="標楷體" pitchFamily="65" charset="-120"/>
              </a:rPr>
              <a:pPr/>
              <a:t>1</a:t>
            </a:fld>
            <a:endParaRPr kumimoji="1" lang="en-US" altLang="zh-TW" sz="1400" b="1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31503A-BD3B-4132-A863-0AB9CA97288B}" type="slidenum">
              <a:rPr lang="zh-TW" altLang="en-US"/>
              <a:pPr/>
              <a:t>10</a:t>
            </a:fld>
            <a:endParaRPr lang="en-US" altLang="zh-TW"/>
          </a:p>
        </p:txBody>
      </p:sp>
      <p:grpSp>
        <p:nvGrpSpPr>
          <p:cNvPr id="29699" name="群組 2"/>
          <p:cNvGrpSpPr>
            <a:grpSpLocks/>
          </p:cNvGrpSpPr>
          <p:nvPr/>
        </p:nvGrpSpPr>
        <p:grpSpPr bwMode="auto">
          <a:xfrm>
            <a:off x="1042988" y="942975"/>
            <a:ext cx="7058025" cy="612775"/>
            <a:chOff x="1042963" y="1014572"/>
            <a:chExt cx="7058025" cy="612669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1042963" y="1014572"/>
              <a:ext cx="720725" cy="612669"/>
            </a:xfrm>
            <a:prstGeom prst="rect">
              <a:avLst/>
            </a:prstGeom>
            <a:solidFill>
              <a:srgbClr val="644B3C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四</a:t>
              </a:r>
              <a:endParaRPr lang="en-US" altLang="ja-JP" sz="3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763688" y="1014572"/>
              <a:ext cx="6337300" cy="612669"/>
            </a:xfrm>
            <a:prstGeom prst="rect">
              <a:avLst/>
            </a:prstGeom>
            <a:solidFill>
              <a:srgbClr val="EED8CA"/>
            </a:solidFill>
            <a:ln>
              <a:noFill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defRPr/>
              </a:pPr>
              <a:r>
                <a:rPr lang="zh-TW" altLang="en-US" sz="3200" b="1" dirty="0">
                  <a:solidFill>
                    <a:schemeClr val="tx1"/>
                  </a:solidFill>
                  <a:latin typeface="+mj-ea"/>
                  <a:ea typeface="+mj-ea"/>
                </a:rPr>
                <a:t>農會及休閒農場防疫管理</a:t>
              </a:r>
              <a:endParaRPr lang="zh-TW" altLang="zh-TW" sz="32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700" name="Text Box 1"/>
          <p:cNvSpPr txBox="1">
            <a:spLocks noChangeArrowheads="1"/>
          </p:cNvSpPr>
          <p:nvPr/>
        </p:nvSpPr>
        <p:spPr bwMode="auto">
          <a:xfrm>
            <a:off x="773113" y="1947863"/>
            <a:ext cx="7597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4313" indent="-214313" eaLnBrk="1" hangingPunct="1">
              <a:buClr>
                <a:srgbClr val="92D050"/>
              </a:buClr>
              <a:buFont typeface="Wingdings" pitchFamily="2" charset="2"/>
              <a:buChar char="u"/>
            </a:pP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設置管理報表，督導</a:t>
            </a:r>
            <a:r>
              <a:rPr kumimoji="1" lang="en-US" altLang="zh-TW" sz="2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33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區農</a:t>
            </a:r>
            <a:r>
              <a:rPr kumimoji="1" lang="zh-TW" altLang="zh-TW" sz="2100" b="1" dirty="0">
                <a:latin typeface="微軟正黑體" pitchFamily="34" charset="-120"/>
                <a:ea typeface="微軟正黑體" pitchFamily="34" charset="-120"/>
              </a:rPr>
              <a:t>會及</a:t>
            </a:r>
            <a:r>
              <a:rPr kumimoji="1" lang="en-US" altLang="zh-TW" sz="2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kumimoji="1" lang="zh-TW" altLang="zh-TW" sz="2100" b="1" dirty="0">
                <a:latin typeface="微軟正黑體" pitchFamily="34" charset="-120"/>
                <a:ea typeface="微軟正黑體" pitchFamily="34" charset="-120"/>
              </a:rPr>
              <a:t>休閒農場加強自主管理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，防疫</a:t>
            </a:r>
            <a:r>
              <a:rPr kumimoji="1" lang="zh-TW" altLang="zh-TW" sz="2100" b="1" dirty="0">
                <a:latin typeface="微軟正黑體" pitchFamily="34" charset="-120"/>
                <a:ea typeface="微軟正黑體" pitchFamily="34" charset="-120"/>
              </a:rPr>
              <a:t>結果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每日</a:t>
            </a:r>
            <a:r>
              <a:rPr kumimoji="1" lang="zh-TW" altLang="zh-TW" sz="2100" b="1" dirty="0">
                <a:latin typeface="微軟正黑體" pitchFamily="34" charset="-120"/>
                <a:ea typeface="微軟正黑體" pitchFamily="34" charset="-120"/>
              </a:rPr>
              <a:t>上網填報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1" lang="en-US" altLang="zh-TW" sz="2100" b="1" dirty="0">
              <a:latin typeface="微軟正黑體" pitchFamily="34" charset="-120"/>
              <a:ea typeface="微軟正黑體" pitchFamily="34" charset="-120"/>
            </a:endParaRPr>
          </a:p>
          <a:p>
            <a:pPr marL="214313" indent="-214313" eaLnBrk="1" hangingPunct="1">
              <a:buClr>
                <a:srgbClr val="92D050"/>
              </a:buClr>
              <a:buFont typeface="Wingdings" pitchFamily="2" charset="2"/>
              <a:buChar char="u"/>
            </a:pPr>
            <a:r>
              <a:rPr kumimoji="1" lang="zh-TW" altLang="zh-TW" sz="2100" b="1" dirty="0">
                <a:latin typeface="微軟正黑體" pitchFamily="34" charset="-120"/>
                <a:ea typeface="微軟正黑體" pitchFamily="34" charset="-120"/>
              </a:rPr>
              <a:t>督導所屬各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區</a:t>
            </a:r>
            <a:r>
              <a:rPr kumimoji="1" lang="zh-TW" altLang="zh-TW" sz="2100" b="1" dirty="0">
                <a:latin typeface="微軟正黑體" pitchFamily="34" charset="-120"/>
                <a:ea typeface="微軟正黑體" pitchFamily="34" charset="-120"/>
              </a:rPr>
              <a:t>農會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kumimoji="1" lang="zh-TW" altLang="zh-TW" sz="2100" b="1" dirty="0">
                <a:latin typeface="微軟正黑體" pitchFamily="34" charset="-120"/>
                <a:ea typeface="微軟正黑體" pitchFamily="34" charset="-120"/>
              </a:rPr>
              <a:t>休閒農場等單位，進行登革熱孳生源清除工作，</a:t>
            </a:r>
            <a:r>
              <a:rPr kumimoji="1" lang="en-US" altLang="zh-TW" sz="21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zh-TW" altLang="zh-TW" sz="2100" b="1" dirty="0">
                <a:latin typeface="微軟正黑體" pitchFamily="34" charset="-120"/>
                <a:ea typeface="微軟正黑體" pitchFamily="34" charset="-120"/>
              </a:rPr>
              <a:t>以防杜登革熱疫情。</a:t>
            </a:r>
            <a:r>
              <a:rPr kumimoji="1" lang="en-US" altLang="zh-TW" sz="2100" b="1" dirty="0"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年度登革熱孳清計動員</a:t>
            </a:r>
            <a:r>
              <a:rPr kumimoji="1" lang="en-US" altLang="zh-TW" sz="2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3,328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人次。</a:t>
            </a:r>
            <a:endParaRPr kumimoji="1" lang="en-US" altLang="zh-TW" sz="2100" b="1" dirty="0">
              <a:latin typeface="微軟正黑體" pitchFamily="34" charset="-120"/>
              <a:ea typeface="微軟正黑體" pitchFamily="34" charset="-120"/>
            </a:endParaRPr>
          </a:p>
          <a:p>
            <a:pPr marL="214313" indent="-214313" eaLnBrk="1" hangingPunct="1">
              <a:buClr>
                <a:srgbClr val="92D050"/>
              </a:buClr>
              <a:buFont typeface="Wingdings" pitchFamily="2" charset="2"/>
              <a:buChar char="u"/>
            </a:pP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調查容器數</a:t>
            </a:r>
            <a:r>
              <a:rPr kumimoji="1" lang="en-US" altLang="zh-TW" sz="21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1" lang="en-US" altLang="zh-TW" sz="2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,103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個，查</a:t>
            </a:r>
            <a:r>
              <a:rPr kumimoji="1" lang="zh-TW" altLang="en-US" sz="2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無陽性容器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，並隨時清倒處理。</a:t>
            </a:r>
            <a:endParaRPr kumimoji="1" lang="en-US" altLang="zh-TW" sz="21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701" name="Text Box 2"/>
          <p:cNvSpPr txBox="1">
            <a:spLocks noChangeArrowheads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8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4A3616C-9965-490C-8508-C3B46CBF51F3}" type="slidenum">
              <a:rPr kumimoji="1" lang="zh-TW" altLang="zh-TW" sz="900">
                <a:solidFill>
                  <a:srgbClr val="90C226"/>
                </a:solidFill>
                <a:latin typeface="Arial" charset="0"/>
                <a:ea typeface="標楷體" pitchFamily="65" charset="-120"/>
              </a:rPr>
              <a:pPr algn="r" eaLnBrk="1" hangingPunct="1">
                <a:buSzPct val="8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kumimoji="1" lang="zh-TW" altLang="zh-TW" sz="900">
              <a:solidFill>
                <a:srgbClr val="90C226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9702" name="投影片編號版面配置區 3"/>
          <p:cNvSpPr txBox="1">
            <a:spLocks noChangeArrowheads="1"/>
          </p:cNvSpPr>
          <p:nvPr/>
        </p:nvSpPr>
        <p:spPr bwMode="auto">
          <a:xfrm>
            <a:off x="8604250" y="6475413"/>
            <a:ext cx="3952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93911E7-4B13-4B98-8603-506C024A7CEC}" type="slidenum">
              <a:rPr kumimoji="1" lang="zh-TW" altLang="en-US" sz="1400" b="1">
                <a:latin typeface="Arial" charset="0"/>
                <a:ea typeface="標楷體" pitchFamily="65" charset="-120"/>
              </a:rPr>
              <a:pPr algn="r" eaLnBrk="1" hangingPunct="1"/>
              <a:t>10</a:t>
            </a:fld>
            <a:endParaRPr kumimoji="1" lang="en-US" altLang="zh-TW" sz="1400" b="1">
              <a:latin typeface="Arial" charset="0"/>
              <a:ea typeface="標楷體" pitchFamily="65" charset="-120"/>
            </a:endParaRPr>
          </a:p>
        </p:txBody>
      </p:sp>
      <p:pic>
        <p:nvPicPr>
          <p:cNvPr id="29703" name="圖片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-128588"/>
            <a:ext cx="14605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962C1F0-AE6B-7062-156D-F26E14DD9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7004" y="4028467"/>
            <a:ext cx="1819273" cy="169031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140CCD5-3956-4B1B-956E-C707247FA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t="23043" b="30425"/>
          <a:stretch/>
        </p:blipFill>
        <p:spPr>
          <a:xfrm>
            <a:off x="2771799" y="4040152"/>
            <a:ext cx="2516283" cy="177021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AB83032-15FD-614C-58E6-C192808EF5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38" y="4040152"/>
            <a:ext cx="3047063" cy="17637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04250" y="6475413"/>
            <a:ext cx="395288" cy="279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626FCF1-FC3B-4CC6-93A4-26512607588A}" type="slidenum">
              <a:rPr kumimoji="1" lang="zh-TW" altLang="en-US" sz="1400" b="1">
                <a:latin typeface="Arial" charset="0"/>
                <a:ea typeface="標楷體" pitchFamily="65" charset="-120"/>
              </a:rPr>
              <a:pPr/>
              <a:t>11</a:t>
            </a:fld>
            <a:endParaRPr kumimoji="1" lang="en-US" altLang="zh-TW" sz="1400" b="1">
              <a:latin typeface="Arial" charset="0"/>
              <a:ea typeface="標楷體" pitchFamily="65" charset="-120"/>
            </a:endParaRPr>
          </a:p>
        </p:txBody>
      </p:sp>
      <p:grpSp>
        <p:nvGrpSpPr>
          <p:cNvPr id="30726" name="群組 2"/>
          <p:cNvGrpSpPr>
            <a:grpSpLocks/>
          </p:cNvGrpSpPr>
          <p:nvPr/>
        </p:nvGrpSpPr>
        <p:grpSpPr bwMode="auto">
          <a:xfrm>
            <a:off x="1025525" y="741363"/>
            <a:ext cx="7058025" cy="611187"/>
            <a:chOff x="1025525" y="740948"/>
            <a:chExt cx="7058025" cy="611322"/>
          </a:xfrm>
        </p:grpSpPr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1025525" y="740948"/>
              <a:ext cx="720725" cy="611322"/>
            </a:xfrm>
            <a:prstGeom prst="rect">
              <a:avLst/>
            </a:prstGeom>
            <a:solidFill>
              <a:srgbClr val="644B3C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五</a:t>
              </a:r>
              <a:endParaRPr lang="en-US" altLang="ja-JP" sz="3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1746250" y="740948"/>
              <a:ext cx="6337300" cy="611322"/>
            </a:xfrm>
            <a:prstGeom prst="rect">
              <a:avLst/>
            </a:prstGeom>
            <a:solidFill>
              <a:srgbClr val="EED8CA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Wingdings 3" pitchFamily="18" charset="2"/>
                <a:buNone/>
                <a:defRPr/>
              </a:pPr>
              <a:r>
                <a:rPr lang="zh-TW" altLang="en-US" sz="3200" b="1" dirty="0">
                  <a:latin typeface="+mj-ea"/>
                  <a:ea typeface="+mj-ea"/>
                </a:rPr>
                <a:t>太康有機專區防疫管理</a:t>
              </a:r>
              <a:endParaRPr lang="zh-TW" altLang="zh-TW" sz="3200" b="1" dirty="0">
                <a:latin typeface="+mj-ea"/>
                <a:ea typeface="+mj-ea"/>
              </a:endParaRPr>
            </a:p>
          </p:txBody>
        </p:sp>
      </p:grp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900112" y="2495549"/>
            <a:ext cx="3527871" cy="1238251"/>
          </a:xfrm>
          <a:prstGeom prst="rect">
            <a:avLst/>
          </a:prstGeom>
          <a:solidFill>
            <a:srgbClr val="FFCC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13500000">
              <a:srgbClr val="947474"/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1600" b="1" dirty="0">
                <a:latin typeface="+mn-ea"/>
                <a:ea typeface="+mn-ea"/>
              </a:rPr>
              <a:t>本局每月辦理田間</a:t>
            </a:r>
            <a:r>
              <a:rPr lang="zh-TW" altLang="zh-TW" sz="1600" b="1" dirty="0">
                <a:latin typeface="+mn-ea"/>
                <a:ea typeface="+mn-ea"/>
              </a:rPr>
              <a:t>巡查</a:t>
            </a:r>
            <a:r>
              <a:rPr lang="zh-TW" altLang="en-US" sz="1600" b="1" dirty="0">
                <a:latin typeface="+mn-ea"/>
                <a:ea typeface="+mn-ea"/>
              </a:rPr>
              <a:t>，</a:t>
            </a:r>
            <a:r>
              <a:rPr lang="zh-TW" altLang="en-US" sz="1600" b="1" dirty="0">
                <a:latin typeface="+mj-ea"/>
                <a:ea typeface="+mj-ea"/>
              </a:rPr>
              <a:t>進行水溝</a:t>
            </a:r>
            <a:endParaRPr lang="en-US" altLang="zh-TW" sz="1600" b="1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latin typeface="+mj-ea"/>
                <a:ea typeface="+mj-ea"/>
              </a:rPr>
              <a:t>疏通</a:t>
            </a:r>
            <a:r>
              <a:rPr lang="en-US" altLang="zh-TW" sz="1600" b="1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TW" altLang="en-US" sz="1600" b="1" dirty="0">
                <a:latin typeface="+mj-ea"/>
                <a:ea typeface="+mj-ea"/>
              </a:rPr>
              <a:t>次。</a:t>
            </a:r>
            <a:endParaRPr lang="en-US" altLang="zh-TW" sz="1600" b="1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latin typeface="+mn-ea"/>
                <a:ea typeface="+mn-ea"/>
              </a:rPr>
              <a:t>定期清除廢棄積水容器及檢視易積水</a:t>
            </a:r>
            <a:endParaRPr lang="en-US" altLang="zh-TW" sz="16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600" b="1" dirty="0">
                <a:latin typeface="+mn-ea"/>
                <a:ea typeface="+mn-ea"/>
              </a:rPr>
              <a:t>容器。</a:t>
            </a:r>
            <a:endParaRPr lang="en-US" altLang="zh-TW" sz="1600" b="1" dirty="0">
              <a:latin typeface="+mn-ea"/>
              <a:ea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4238" y="3902075"/>
            <a:ext cx="3543745" cy="728662"/>
          </a:xfrm>
          <a:prstGeom prst="rect">
            <a:avLst/>
          </a:prstGeom>
          <a:solidFill>
            <a:srgbClr val="FFCC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13500000">
              <a:srgbClr val="947474"/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1600" b="1" dirty="0">
                <a:latin typeface="+mn-ea"/>
                <a:ea typeface="+mn-ea"/>
              </a:rPr>
              <a:t>督導農友維護田區衛生、避免孳生源。</a:t>
            </a:r>
            <a:endParaRPr lang="ja-JP" altLang="en-US" sz="160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檢視易積水容器等，</a:t>
            </a: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查無陽性容器。</a:t>
            </a:r>
            <a:endParaRPr lang="en-US" altLang="zh-TW" sz="1600" b="1" dirty="0">
              <a:latin typeface="+mj-ea"/>
              <a:ea typeface="+mj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845050" y="2495549"/>
            <a:ext cx="3238500" cy="1187447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13500000">
              <a:srgbClr val="947474"/>
            </a:prstShdw>
          </a:effectLst>
        </p:spPr>
        <p:txBody>
          <a:bodyPr wrap="none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營運業者進行內部員工訓練，宣</a:t>
            </a:r>
            <a:endParaRPr lang="en-US" altLang="zh-TW" sz="1600" b="1" dirty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導登革熱防疫業務，並不定時進</a:t>
            </a:r>
            <a:endParaRPr lang="en-US" altLang="zh-TW" sz="1600" b="1" dirty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行公共建設區域</a:t>
            </a:r>
            <a:r>
              <a:rPr lang="zh-TW" altLang="zh-TW" sz="1600" b="1" dirty="0">
                <a:latin typeface="+mj-ea"/>
                <a:ea typeface="+mj-ea"/>
              </a:rPr>
              <a:t>環境</a:t>
            </a:r>
            <a:r>
              <a:rPr lang="zh-TW" altLang="en-US" sz="1600" b="1" dirty="0">
                <a:latin typeface="+mj-ea"/>
                <a:ea typeface="+mj-ea"/>
              </a:rPr>
              <a:t>維護</a:t>
            </a:r>
            <a:r>
              <a:rPr lang="zh-TW" altLang="zh-TW" sz="1600" b="1" dirty="0">
                <a:latin typeface="+mj-ea"/>
                <a:ea typeface="+mj-ea"/>
              </a:rPr>
              <a:t>。</a:t>
            </a:r>
            <a:endParaRPr lang="ja-JP" altLang="en-US" sz="1600" dirty="0">
              <a:latin typeface="+mj-ea"/>
              <a:ea typeface="+mj-ea"/>
            </a:endParaRPr>
          </a:p>
        </p:txBody>
      </p:sp>
      <p:sp>
        <p:nvSpPr>
          <p:cNvPr id="30730" name="矩形 41"/>
          <p:cNvSpPr>
            <a:spLocks noChangeArrowheads="1"/>
          </p:cNvSpPr>
          <p:nvPr/>
        </p:nvSpPr>
        <p:spPr bwMode="auto">
          <a:xfrm>
            <a:off x="1746250" y="1724025"/>
            <a:ext cx="1620838" cy="523875"/>
          </a:xfrm>
          <a:prstGeom prst="rect">
            <a:avLst/>
          </a:prstGeom>
          <a:solidFill>
            <a:srgbClr val="644B3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生產區塊</a:t>
            </a:r>
            <a:endParaRPr kumimoji="1" lang="en-US" altLang="ja-JP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31" name="矩形 42"/>
          <p:cNvSpPr>
            <a:spLocks noChangeArrowheads="1"/>
          </p:cNvSpPr>
          <p:nvPr/>
        </p:nvSpPr>
        <p:spPr bwMode="auto">
          <a:xfrm>
            <a:off x="5634038" y="1736725"/>
            <a:ext cx="1622425" cy="523875"/>
          </a:xfrm>
          <a:prstGeom prst="rect">
            <a:avLst/>
          </a:prstGeom>
          <a:solidFill>
            <a:srgbClr val="644B3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營運中心</a:t>
            </a:r>
            <a:endParaRPr kumimoji="1" lang="en-US" altLang="ja-JP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45050" y="3902073"/>
            <a:ext cx="3238500" cy="728663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13500000">
              <a:srgbClr val="947474"/>
            </a:prst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督導營運業者及農友維護田區衛</a:t>
            </a:r>
            <a:endParaRPr lang="en-US" altLang="zh-TW" sz="1600" b="1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生、避免孳生源。</a:t>
            </a:r>
            <a:endParaRPr lang="ja-JP" altLang="en-US" sz="1600" dirty="0">
              <a:latin typeface="+mj-ea"/>
              <a:ea typeface="+mj-ea"/>
            </a:endParaRPr>
          </a:p>
        </p:txBody>
      </p:sp>
      <p:pic>
        <p:nvPicPr>
          <p:cNvPr id="30734" name="圖片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-128588"/>
            <a:ext cx="14605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0AA52A2-0A64-3B2F-EB6E-E282F154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5018088"/>
            <a:ext cx="2562989" cy="135371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B12529A-C39D-E311-A649-E40AD959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23" y="4849813"/>
            <a:ext cx="181466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82B59F8-F6EE-8BC3-19A7-66D868F3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06" y="4844256"/>
            <a:ext cx="2602544" cy="152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 txBox="1">
            <a:spLocks noRot="1" noChangeArrowheads="1"/>
          </p:cNvSpPr>
          <p:nvPr/>
        </p:nvSpPr>
        <p:spPr bwMode="auto">
          <a:xfrm>
            <a:off x="539750" y="1844675"/>
            <a:ext cx="8001000" cy="25923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5400" b="1" dirty="0">
                <a:solidFill>
                  <a:schemeClr val="tx1"/>
                </a:solidFill>
                <a:latin typeface="+mj-ea"/>
                <a:ea typeface="+mj-ea"/>
              </a:rPr>
              <a:t>報告完畢</a:t>
            </a:r>
            <a:endParaRPr lang="en-US" altLang="zh-TW" sz="5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31747" name="圖片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5445125"/>
            <a:ext cx="14589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04250" y="6475413"/>
            <a:ext cx="395288" cy="279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0ED416-1C76-4673-B3C5-544EE1C5A18E}" type="slidenum">
              <a:rPr kumimoji="1" lang="zh-TW" altLang="en-US" sz="1400" b="1">
                <a:latin typeface="Arial" charset="0"/>
                <a:ea typeface="標楷體" pitchFamily="65" charset="-120"/>
              </a:rPr>
              <a:pPr/>
              <a:t>12</a:t>
            </a:fld>
            <a:endParaRPr kumimoji="1" lang="en-US" altLang="zh-TW" sz="1400" b="1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042988" y="1628775"/>
            <a:ext cx="7058025" cy="3787775"/>
            <a:chOff x="703" y="935"/>
            <a:chExt cx="4446" cy="2813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703" y="935"/>
              <a:ext cx="454" cy="454"/>
            </a:xfrm>
            <a:prstGeom prst="rect">
              <a:avLst/>
            </a:prstGeom>
            <a:solidFill>
              <a:srgbClr val="644B3C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一</a:t>
              </a:r>
              <a:endParaRPr lang="en-US" altLang="ja-JP" sz="3200" b="1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157" y="935"/>
              <a:ext cx="3992" cy="454"/>
            </a:xfrm>
            <a:prstGeom prst="rect">
              <a:avLst/>
            </a:prstGeom>
            <a:solidFill>
              <a:srgbClr val="EED8CA"/>
            </a:solidFill>
            <a:ln>
              <a:noFill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200" b="1" dirty="0">
                  <a:solidFill>
                    <a:schemeClr val="tx1"/>
                  </a:solidFill>
                  <a:latin typeface="+mj-ea"/>
                  <a:ea typeface="+mj-ea"/>
                </a:rPr>
                <a:t>豬隻日本腦炎及肉品市場防疫管理</a:t>
              </a:r>
              <a:endParaRPr lang="zh-TW" altLang="zh-TW" sz="32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3" y="1524"/>
              <a:ext cx="454" cy="455"/>
            </a:xfrm>
            <a:prstGeom prst="rect">
              <a:avLst/>
            </a:prstGeom>
            <a:solidFill>
              <a:srgbClr val="644B3C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二</a:t>
              </a:r>
              <a:endParaRPr lang="en-US" altLang="ja-JP" sz="3200" b="1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57" y="1524"/>
              <a:ext cx="3992" cy="455"/>
            </a:xfrm>
            <a:prstGeom prst="rect">
              <a:avLst/>
            </a:prstGeom>
            <a:solidFill>
              <a:srgbClr val="EED8CA"/>
            </a:solidFill>
            <a:ln>
              <a:noFill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200" b="1" dirty="0">
                  <a:solidFill>
                    <a:schemeClr val="tx1"/>
                  </a:solidFill>
                  <a:latin typeface="+mj-ea"/>
                  <a:ea typeface="+mj-ea"/>
                </a:rPr>
                <a:t>果菜及花卉批發市場防疫管理</a:t>
              </a:r>
              <a:endParaRPr lang="zh-TW" altLang="zh-TW" sz="32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03" y="2115"/>
              <a:ext cx="454" cy="454"/>
            </a:xfrm>
            <a:prstGeom prst="rect">
              <a:avLst/>
            </a:prstGeom>
            <a:solidFill>
              <a:srgbClr val="644B3C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三</a:t>
              </a:r>
              <a:endParaRPr lang="en-US" altLang="ja-JP" sz="3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57" y="2115"/>
              <a:ext cx="3992" cy="454"/>
            </a:xfrm>
            <a:prstGeom prst="rect">
              <a:avLst/>
            </a:prstGeom>
            <a:solidFill>
              <a:srgbClr val="EED8CA"/>
            </a:solidFill>
            <a:ln>
              <a:noFill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200" b="1" dirty="0">
                  <a:solidFill>
                    <a:schemeClr val="tx1"/>
                  </a:solidFill>
                  <a:latin typeface="+mj-ea"/>
                  <a:ea typeface="+mj-ea"/>
                </a:rPr>
                <a:t>漁會、魚市場及漁港防疫管理</a:t>
              </a:r>
              <a:endParaRPr lang="zh-TW" altLang="zh-TW" sz="32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03" y="2703"/>
              <a:ext cx="454" cy="455"/>
            </a:xfrm>
            <a:prstGeom prst="rect">
              <a:avLst/>
            </a:prstGeom>
            <a:solidFill>
              <a:srgbClr val="644B3C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四</a:t>
              </a:r>
              <a:endParaRPr lang="en-US" altLang="ja-JP" sz="3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157" y="2703"/>
              <a:ext cx="3992" cy="455"/>
            </a:xfrm>
            <a:prstGeom prst="rect">
              <a:avLst/>
            </a:prstGeom>
            <a:solidFill>
              <a:srgbClr val="EED8CA"/>
            </a:solidFill>
            <a:ln>
              <a:noFill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defRPr/>
              </a:pPr>
              <a:r>
                <a:rPr lang="zh-TW" altLang="en-US" sz="3200" b="1" dirty="0">
                  <a:solidFill>
                    <a:schemeClr val="tx1"/>
                  </a:solidFill>
                  <a:latin typeface="+mj-ea"/>
                  <a:ea typeface="+mj-ea"/>
                </a:rPr>
                <a:t>農會及休閒農場防疫管理</a:t>
              </a:r>
              <a:endParaRPr lang="zh-TW" altLang="zh-TW" sz="32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03" y="3294"/>
              <a:ext cx="454" cy="454"/>
            </a:xfrm>
            <a:prstGeom prst="rect">
              <a:avLst/>
            </a:prstGeom>
            <a:solidFill>
              <a:srgbClr val="644B3C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五</a:t>
              </a:r>
              <a:endParaRPr lang="en-US" altLang="ja-JP" sz="3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57" y="3294"/>
              <a:ext cx="3992" cy="454"/>
            </a:xfrm>
            <a:prstGeom prst="rect">
              <a:avLst/>
            </a:prstGeom>
            <a:solidFill>
              <a:srgbClr val="EED8CA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Wingdings 3" pitchFamily="18" charset="2"/>
                <a:buNone/>
                <a:defRPr/>
              </a:pPr>
              <a:r>
                <a:rPr lang="zh-TW" altLang="en-US" sz="3200" b="1" dirty="0">
                  <a:latin typeface="+mj-ea"/>
                  <a:ea typeface="+mj-ea"/>
                </a:rPr>
                <a:t>太康有機專區防疫管理</a:t>
              </a:r>
              <a:endParaRPr lang="zh-TW" altLang="zh-TW" sz="3200" b="1" dirty="0">
                <a:latin typeface="+mj-ea"/>
                <a:ea typeface="+mj-ea"/>
              </a:endParaRPr>
            </a:p>
          </p:txBody>
        </p:sp>
      </p:grpSp>
      <p:sp>
        <p:nvSpPr>
          <p:cNvPr id="14" name="標題 3"/>
          <p:cNvSpPr txBox="1">
            <a:spLocks/>
          </p:cNvSpPr>
          <p:nvPr/>
        </p:nvSpPr>
        <p:spPr>
          <a:xfrm>
            <a:off x="3635375" y="693738"/>
            <a:ext cx="1582738" cy="609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大 綱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460" name="圖片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-180975"/>
            <a:ext cx="14589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投影片編號版面配置區 3"/>
          <p:cNvSpPr txBox="1">
            <a:spLocks noChangeArrowheads="1"/>
          </p:cNvSpPr>
          <p:nvPr/>
        </p:nvSpPr>
        <p:spPr bwMode="auto">
          <a:xfrm>
            <a:off x="8604250" y="6475413"/>
            <a:ext cx="3952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7E8FA57D-EE4C-4753-A880-323A75D1AD53}" type="slidenum">
              <a:rPr kumimoji="1" lang="zh-TW" altLang="en-US" sz="1400" b="1">
                <a:latin typeface="Arial" charset="0"/>
                <a:ea typeface="標楷體" pitchFamily="65" charset="-120"/>
              </a:rPr>
              <a:pPr algn="r" eaLnBrk="1" hangingPunct="1"/>
              <a:t>2</a:t>
            </a:fld>
            <a:endParaRPr kumimoji="1" lang="en-US" altLang="zh-TW" sz="1400" b="1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群組 2">
            <a:extLst>
              <a:ext uri="{FF2B5EF4-FFF2-40B4-BE49-F238E27FC236}">
                <a16:creationId xmlns:a16="http://schemas.microsoft.com/office/drawing/2014/main" id="{0B5BDE03-F1FE-33A2-63BF-37DE6D4A1228}"/>
              </a:ext>
            </a:extLst>
          </p:cNvPr>
          <p:cNvGrpSpPr>
            <a:grpSpLocks/>
          </p:cNvGrpSpPr>
          <p:nvPr/>
        </p:nvGrpSpPr>
        <p:grpSpPr bwMode="auto">
          <a:xfrm>
            <a:off x="0" y="2349500"/>
            <a:ext cx="8826500" cy="4041775"/>
            <a:chOff x="96007" y="1865313"/>
            <a:chExt cx="8826513" cy="4041850"/>
          </a:xfrm>
        </p:grpSpPr>
        <p:sp>
          <p:nvSpPr>
            <p:cNvPr id="110" name="육각형 208">
              <a:extLst>
                <a:ext uri="{FF2B5EF4-FFF2-40B4-BE49-F238E27FC236}">
                  <a16:creationId xmlns:a16="http://schemas.microsoft.com/office/drawing/2014/main" id="{B25DD72F-A5F8-7A02-C77B-6E55E09BD959}"/>
                </a:ext>
              </a:extLst>
            </p:cNvPr>
            <p:cNvSpPr/>
            <p:nvPr/>
          </p:nvSpPr>
          <p:spPr bwMode="auto">
            <a:xfrm rot="19800000">
              <a:off x="4458463" y="1968503"/>
              <a:ext cx="1452565" cy="1274786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11" name="사다리꼴 209">
              <a:extLst>
                <a:ext uri="{FF2B5EF4-FFF2-40B4-BE49-F238E27FC236}">
                  <a16:creationId xmlns:a16="http://schemas.microsoft.com/office/drawing/2014/main" id="{05EAA70E-DC25-3029-3A3D-56BB04515890}"/>
                </a:ext>
              </a:extLst>
            </p:cNvPr>
            <p:cNvSpPr/>
            <p:nvPr/>
          </p:nvSpPr>
          <p:spPr bwMode="auto">
            <a:xfrm rot="1800000">
              <a:off x="4891852" y="2047879"/>
              <a:ext cx="1065214" cy="282580"/>
            </a:xfrm>
            <a:prstGeom prst="trapezoid">
              <a:avLst>
                <a:gd name="adj" fmla="val 57042"/>
              </a:avLst>
            </a:prstGeom>
            <a:solidFill>
              <a:srgbClr val="159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94" name="직사각형 241">
              <a:extLst>
                <a:ext uri="{FF2B5EF4-FFF2-40B4-BE49-F238E27FC236}">
                  <a16:creationId xmlns:a16="http://schemas.microsoft.com/office/drawing/2014/main" id="{25284BC0-D433-8622-E888-3548FB34FEF8}"/>
                </a:ext>
              </a:extLst>
            </p:cNvPr>
            <p:cNvSpPr/>
            <p:nvPr/>
          </p:nvSpPr>
          <p:spPr>
            <a:xfrm>
              <a:off x="96007" y="3287739"/>
              <a:ext cx="2241553" cy="1117621"/>
            </a:xfrm>
            <a:prstGeom prst="rect">
              <a:avLst/>
            </a:prstGeom>
            <a:solidFill>
              <a:srgbClr val="F5EFE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降低畜牧場病媒蚊指數，減少疫病傳播，辦理畜牧場周邊道路及場內消毒計</a:t>
              </a:r>
              <a:r>
                <a:rPr lang="en-US" altLang="zh-TW" sz="1600" b="1" dirty="0">
                  <a:solidFill>
                    <a:srgbClr val="FF0000"/>
                  </a:solidFill>
                  <a:latin typeface="+mj-ea"/>
                  <a:ea typeface="+mj-ea"/>
                </a:rPr>
                <a:t>1,179</a:t>
              </a: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次。</a:t>
              </a:r>
              <a:endParaRPr lang="en-US" altLang="ko-KR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9467" name="그림 202">
              <a:extLst>
                <a:ext uri="{FF2B5EF4-FFF2-40B4-BE49-F238E27FC236}">
                  <a16:creationId xmlns:a16="http://schemas.microsoft.com/office/drawing/2014/main" id="{133DFF26-81E6-8F9B-1576-3E659B76D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88" t="13544" r="37582" b="39236"/>
            <a:stretch>
              <a:fillRect/>
            </a:stretch>
          </p:blipFill>
          <p:spPr bwMode="auto">
            <a:xfrm>
              <a:off x="3489325" y="2794000"/>
              <a:ext cx="2044700" cy="202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육각형 203">
              <a:extLst>
                <a:ext uri="{FF2B5EF4-FFF2-40B4-BE49-F238E27FC236}">
                  <a16:creationId xmlns:a16="http://schemas.microsoft.com/office/drawing/2014/main" id="{0647983A-E892-A743-8F9F-925BCE32C0F5}"/>
                </a:ext>
              </a:extLst>
            </p:cNvPr>
            <p:cNvSpPr/>
            <p:nvPr/>
          </p:nvSpPr>
          <p:spPr>
            <a:xfrm rot="16200000">
              <a:off x="3038430" y="1972483"/>
              <a:ext cx="1452590" cy="127635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0" name="사다리꼴 204">
              <a:extLst>
                <a:ext uri="{FF2B5EF4-FFF2-40B4-BE49-F238E27FC236}">
                  <a16:creationId xmlns:a16="http://schemas.microsoft.com/office/drawing/2014/main" id="{F7DBE55A-4761-7D86-96FE-AF9042C0BE6C}"/>
                </a:ext>
              </a:extLst>
            </p:cNvPr>
            <p:cNvSpPr/>
            <p:nvPr/>
          </p:nvSpPr>
          <p:spPr>
            <a:xfrm rot="19800000">
              <a:off x="2983674" y="2052641"/>
              <a:ext cx="1065214" cy="282580"/>
            </a:xfrm>
            <a:prstGeom prst="trapezoid">
              <a:avLst>
                <a:gd name="adj" fmla="val 57042"/>
              </a:avLst>
            </a:prstGeom>
            <a:solidFill>
              <a:srgbClr val="FF5E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1" name="타원 205">
              <a:extLst>
                <a:ext uri="{FF2B5EF4-FFF2-40B4-BE49-F238E27FC236}">
                  <a16:creationId xmlns:a16="http://schemas.microsoft.com/office/drawing/2014/main" id="{400D9EA0-0D7B-943A-8B29-AE815A83392A}"/>
                </a:ext>
              </a:extLst>
            </p:cNvPr>
            <p:cNvSpPr/>
            <p:nvPr/>
          </p:nvSpPr>
          <p:spPr>
            <a:xfrm>
              <a:off x="3234500" y="1912939"/>
              <a:ext cx="561976" cy="561985"/>
            </a:xfrm>
            <a:prstGeom prst="ellipse">
              <a:avLst/>
            </a:prstGeom>
            <a:solidFill>
              <a:srgbClr val="FF5E9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9471" name="TextBox 206">
              <a:extLst>
                <a:ext uri="{FF2B5EF4-FFF2-40B4-BE49-F238E27FC236}">
                  <a16:creationId xmlns:a16="http://schemas.microsoft.com/office/drawing/2014/main" id="{295D55B1-38FE-C5C0-E493-603BD0E35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2" y="1912938"/>
              <a:ext cx="1119410" cy="3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1,522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</a:t>
              </a:r>
              <a:endParaRPr lang="en-US" altLang="ko-KR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육각형 211">
              <a:extLst>
                <a:ext uri="{FF2B5EF4-FFF2-40B4-BE49-F238E27FC236}">
                  <a16:creationId xmlns:a16="http://schemas.microsoft.com/office/drawing/2014/main" id="{BC20D451-AF60-DA9F-63ED-1B9716A17208}"/>
                </a:ext>
              </a:extLst>
            </p:cNvPr>
            <p:cNvSpPr/>
            <p:nvPr/>
          </p:nvSpPr>
          <p:spPr bwMode="auto">
            <a:xfrm rot="1800000">
              <a:off x="5149027" y="3138512"/>
              <a:ext cx="1454152" cy="1274787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5" name="사다리꼴 212">
              <a:extLst>
                <a:ext uri="{FF2B5EF4-FFF2-40B4-BE49-F238E27FC236}">
                  <a16:creationId xmlns:a16="http://schemas.microsoft.com/office/drawing/2014/main" id="{E6D3C19D-309B-7CB2-3493-C4959BAAAA4E}"/>
                </a:ext>
              </a:extLst>
            </p:cNvPr>
            <p:cNvSpPr/>
            <p:nvPr/>
          </p:nvSpPr>
          <p:spPr bwMode="auto">
            <a:xfrm rot="5400000">
              <a:off x="5830850" y="3631442"/>
              <a:ext cx="1065233" cy="282575"/>
            </a:xfrm>
            <a:prstGeom prst="trapezoid">
              <a:avLst>
                <a:gd name="adj" fmla="val 57042"/>
              </a:avLst>
            </a:prstGeom>
            <a:solidFill>
              <a:srgbClr val="28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7" name="육각형 214">
              <a:extLst>
                <a:ext uri="{FF2B5EF4-FFF2-40B4-BE49-F238E27FC236}">
                  <a16:creationId xmlns:a16="http://schemas.microsoft.com/office/drawing/2014/main" id="{4AB13C91-96F0-6938-87A7-2707E08102FC}"/>
                </a:ext>
              </a:extLst>
            </p:cNvPr>
            <p:cNvSpPr/>
            <p:nvPr/>
          </p:nvSpPr>
          <p:spPr bwMode="auto">
            <a:xfrm rot="19800000" flipH="1">
              <a:off x="2394710" y="3165500"/>
              <a:ext cx="1452565" cy="1274786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8" name="사다리꼴 215">
              <a:extLst>
                <a:ext uri="{FF2B5EF4-FFF2-40B4-BE49-F238E27FC236}">
                  <a16:creationId xmlns:a16="http://schemas.microsoft.com/office/drawing/2014/main" id="{8A4D89B1-B51B-5BA2-795C-1DE642FCE55B}"/>
                </a:ext>
              </a:extLst>
            </p:cNvPr>
            <p:cNvSpPr/>
            <p:nvPr/>
          </p:nvSpPr>
          <p:spPr bwMode="auto">
            <a:xfrm rot="16200000" flipH="1">
              <a:off x="2104983" y="3658430"/>
              <a:ext cx="1065232" cy="282575"/>
            </a:xfrm>
            <a:prstGeom prst="trapezoid">
              <a:avLst>
                <a:gd name="adj" fmla="val 57042"/>
              </a:avLst>
            </a:prstGeom>
            <a:solidFill>
              <a:srgbClr val="FFA7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0" name="육각형 217">
              <a:extLst>
                <a:ext uri="{FF2B5EF4-FFF2-40B4-BE49-F238E27FC236}">
                  <a16:creationId xmlns:a16="http://schemas.microsoft.com/office/drawing/2014/main" id="{41339F88-AE80-DCCF-C873-EB2B259F6189}"/>
                </a:ext>
              </a:extLst>
            </p:cNvPr>
            <p:cNvSpPr/>
            <p:nvPr/>
          </p:nvSpPr>
          <p:spPr bwMode="auto">
            <a:xfrm rot="5400000" flipV="1">
              <a:off x="3110662" y="4365683"/>
              <a:ext cx="1452589" cy="1274764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1" name="사다리꼴 218">
              <a:extLst>
                <a:ext uri="{FF2B5EF4-FFF2-40B4-BE49-F238E27FC236}">
                  <a16:creationId xmlns:a16="http://schemas.microsoft.com/office/drawing/2014/main" id="{22C5CF14-F74C-6E22-0690-0073722E2861}"/>
                </a:ext>
              </a:extLst>
            </p:cNvPr>
            <p:cNvSpPr/>
            <p:nvPr/>
          </p:nvSpPr>
          <p:spPr bwMode="auto">
            <a:xfrm rot="1800000" flipV="1">
              <a:off x="3055111" y="5278501"/>
              <a:ext cx="1065215" cy="282580"/>
            </a:xfrm>
            <a:prstGeom prst="trapezoid">
              <a:avLst>
                <a:gd name="adj" fmla="val 57042"/>
              </a:avLst>
            </a:prstGeom>
            <a:solidFill>
              <a:srgbClr val="FFD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3" name="육각형 220">
              <a:extLst>
                <a:ext uri="{FF2B5EF4-FFF2-40B4-BE49-F238E27FC236}">
                  <a16:creationId xmlns:a16="http://schemas.microsoft.com/office/drawing/2014/main" id="{BF88521C-447B-C8C2-55B1-D8A02DD57DAA}"/>
                </a:ext>
              </a:extLst>
            </p:cNvPr>
            <p:cNvSpPr/>
            <p:nvPr/>
          </p:nvSpPr>
          <p:spPr bwMode="auto">
            <a:xfrm rot="1800000" flipV="1">
              <a:off x="4515614" y="4372023"/>
              <a:ext cx="1452565" cy="1276374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4" name="사다리꼴 221">
              <a:extLst>
                <a:ext uri="{FF2B5EF4-FFF2-40B4-BE49-F238E27FC236}">
                  <a16:creationId xmlns:a16="http://schemas.microsoft.com/office/drawing/2014/main" id="{7A15DB92-2C3C-0634-FF95-A3BDFD058BA8}"/>
                </a:ext>
              </a:extLst>
            </p:cNvPr>
            <p:cNvSpPr/>
            <p:nvPr/>
          </p:nvSpPr>
          <p:spPr bwMode="auto">
            <a:xfrm rot="19800000" flipV="1">
              <a:off x="4944239" y="5291202"/>
              <a:ext cx="1066802" cy="282580"/>
            </a:xfrm>
            <a:prstGeom prst="trapezoid">
              <a:avLst>
                <a:gd name="adj" fmla="val 57042"/>
              </a:avLst>
            </a:prstGeom>
            <a:solidFill>
              <a:srgbClr val="C9D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5" name="타원 222">
              <a:extLst>
                <a:ext uri="{FF2B5EF4-FFF2-40B4-BE49-F238E27FC236}">
                  <a16:creationId xmlns:a16="http://schemas.microsoft.com/office/drawing/2014/main" id="{E6AE6A4C-1881-E545-80CD-D9DA6E1B32FB}"/>
                </a:ext>
              </a:extLst>
            </p:cNvPr>
            <p:cNvSpPr/>
            <p:nvPr/>
          </p:nvSpPr>
          <p:spPr>
            <a:xfrm>
              <a:off x="5203003" y="1865313"/>
              <a:ext cx="560388" cy="560398"/>
            </a:xfrm>
            <a:prstGeom prst="ellipse">
              <a:avLst/>
            </a:prstGeom>
            <a:solidFill>
              <a:srgbClr val="1590CC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6" name="타원 223">
              <a:extLst>
                <a:ext uri="{FF2B5EF4-FFF2-40B4-BE49-F238E27FC236}">
                  <a16:creationId xmlns:a16="http://schemas.microsoft.com/office/drawing/2014/main" id="{FC0A1E59-B6DC-1CA7-AC8C-A927B10B839A}"/>
                </a:ext>
              </a:extLst>
            </p:cNvPr>
            <p:cNvSpPr/>
            <p:nvPr/>
          </p:nvSpPr>
          <p:spPr>
            <a:xfrm>
              <a:off x="5926603" y="3503643"/>
              <a:ext cx="839730" cy="561985"/>
            </a:xfrm>
            <a:prstGeom prst="ellipse">
              <a:avLst/>
            </a:prstGeom>
            <a:solidFill>
              <a:srgbClr val="28BCCA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latin typeface="+mj-ea"/>
                  <a:ea typeface="+mj-ea"/>
                </a:rPr>
                <a:t> </a:t>
              </a:r>
              <a:r>
                <a:rPr lang="en-US" altLang="zh-TW" sz="1600" dirty="0">
                  <a:latin typeface="+mj-ea"/>
                  <a:ea typeface="+mj-ea"/>
                </a:rPr>
                <a:t>46</a:t>
              </a:r>
              <a:r>
                <a:rPr lang="zh-TW" altLang="en-US" sz="1600" dirty="0">
                  <a:latin typeface="+mj-ea"/>
                  <a:ea typeface="+mj-ea"/>
                </a:rPr>
                <a:t>場</a:t>
              </a:r>
              <a:endParaRPr lang="ko-KR" altLang="en-US" sz="1600" dirty="0">
                <a:latin typeface="+mj-ea"/>
                <a:ea typeface="+mj-ea"/>
              </a:endParaRPr>
            </a:p>
          </p:txBody>
        </p:sp>
        <p:sp>
          <p:nvSpPr>
            <p:cNvPr id="77" name="타원 224">
              <a:extLst>
                <a:ext uri="{FF2B5EF4-FFF2-40B4-BE49-F238E27FC236}">
                  <a16:creationId xmlns:a16="http://schemas.microsoft.com/office/drawing/2014/main" id="{4E09111D-094D-32FE-1227-BC26D961E915}"/>
                </a:ext>
              </a:extLst>
            </p:cNvPr>
            <p:cNvSpPr/>
            <p:nvPr/>
          </p:nvSpPr>
          <p:spPr>
            <a:xfrm>
              <a:off x="2262948" y="3735423"/>
              <a:ext cx="560388" cy="561985"/>
            </a:xfrm>
            <a:prstGeom prst="ellipse">
              <a:avLst/>
            </a:prstGeom>
            <a:solidFill>
              <a:srgbClr val="FFA72B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8" name="타원 225">
              <a:extLst>
                <a:ext uri="{FF2B5EF4-FFF2-40B4-BE49-F238E27FC236}">
                  <a16:creationId xmlns:a16="http://schemas.microsoft.com/office/drawing/2014/main" id="{D834526A-CDC1-2525-C06B-8FD94391FE80}"/>
                </a:ext>
              </a:extLst>
            </p:cNvPr>
            <p:cNvSpPr/>
            <p:nvPr/>
          </p:nvSpPr>
          <p:spPr>
            <a:xfrm>
              <a:off x="3269425" y="5186425"/>
              <a:ext cx="561976" cy="561985"/>
            </a:xfrm>
            <a:prstGeom prst="ellipse">
              <a:avLst/>
            </a:prstGeom>
            <a:solidFill>
              <a:srgbClr val="FFD65A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9" name="타원 226">
              <a:extLst>
                <a:ext uri="{FF2B5EF4-FFF2-40B4-BE49-F238E27FC236}">
                  <a16:creationId xmlns:a16="http://schemas.microsoft.com/office/drawing/2014/main" id="{3F1DB788-F117-3299-B61A-48F1B6676F25}"/>
                </a:ext>
              </a:extLst>
            </p:cNvPr>
            <p:cNvSpPr/>
            <p:nvPr/>
          </p:nvSpPr>
          <p:spPr>
            <a:xfrm>
              <a:off x="5199828" y="5138799"/>
              <a:ext cx="560388" cy="561985"/>
            </a:xfrm>
            <a:prstGeom prst="ellipse">
              <a:avLst/>
            </a:prstGeom>
            <a:solidFill>
              <a:srgbClr val="C9D93B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9485" name="TextBox 227">
              <a:extLst>
                <a:ext uri="{FF2B5EF4-FFF2-40B4-BE49-F238E27FC236}">
                  <a16:creationId xmlns:a16="http://schemas.microsoft.com/office/drawing/2014/main" id="{D1E1093D-1D4D-7B76-628C-09975FE94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5806" y="5223710"/>
              <a:ext cx="8921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zh-TW" sz="16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685</a:t>
              </a:r>
            </a:p>
            <a:p>
              <a:pPr algn="ctr" eaLnBrk="1" hangingPunct="1"/>
              <a:r>
                <a:rPr lang="zh-TW" altLang="en-US" sz="16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盞</a:t>
              </a:r>
              <a:endParaRPr lang="en-US" altLang="ko-KR"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86" name="TextBox 229">
              <a:extLst>
                <a:ext uri="{FF2B5EF4-FFF2-40B4-BE49-F238E27FC236}">
                  <a16:creationId xmlns:a16="http://schemas.microsoft.com/office/drawing/2014/main" id="{A281C1DF-447C-D54E-42AC-525D211FD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387" y="5228044"/>
              <a:ext cx="644525" cy="58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532</a:t>
              </a: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</a:t>
              </a:r>
              <a:endParaRPr lang="en-US" altLang="ko-KR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87" name="TextBox 230">
              <a:extLst>
                <a:ext uri="{FF2B5EF4-FFF2-40B4-BE49-F238E27FC236}">
                  <a16:creationId xmlns:a16="http://schemas.microsoft.com/office/drawing/2014/main" id="{4062AB95-71F8-9D1A-AD92-C6DA3816D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5943" y="1976438"/>
              <a:ext cx="7419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</a:t>
              </a:r>
              <a:endParaRPr lang="en-US" altLang="ko-KR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88" name="TextBox 231">
              <a:extLst>
                <a:ext uri="{FF2B5EF4-FFF2-40B4-BE49-F238E27FC236}">
                  <a16:creationId xmlns:a16="http://schemas.microsoft.com/office/drawing/2014/main" id="{6D2FF28B-6124-B671-4A84-AE9E7F22A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3739059"/>
              <a:ext cx="706437" cy="55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1179</a:t>
              </a: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</a:t>
              </a:r>
              <a:endParaRPr lang="en-US" altLang="ko-KR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" name="타원 232">
              <a:extLst>
                <a:ext uri="{FF2B5EF4-FFF2-40B4-BE49-F238E27FC236}">
                  <a16:creationId xmlns:a16="http://schemas.microsoft.com/office/drawing/2014/main" id="{716AD089-1195-66DA-C2ED-DA3729208819}"/>
                </a:ext>
              </a:extLst>
            </p:cNvPr>
            <p:cNvSpPr/>
            <p:nvPr/>
          </p:nvSpPr>
          <p:spPr>
            <a:xfrm>
              <a:off x="4007613" y="4105318"/>
              <a:ext cx="136525" cy="138115"/>
            </a:xfrm>
            <a:prstGeom prst="ellipse">
              <a:avLst/>
            </a:prstGeom>
            <a:solidFill>
              <a:srgbClr val="FF5E9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86" name="타원 233">
              <a:extLst>
                <a:ext uri="{FF2B5EF4-FFF2-40B4-BE49-F238E27FC236}">
                  <a16:creationId xmlns:a16="http://schemas.microsoft.com/office/drawing/2014/main" id="{E00A4AF4-E008-FA0F-5606-AC0D9E14BBE1}"/>
                </a:ext>
              </a:extLst>
            </p:cNvPr>
            <p:cNvSpPr/>
            <p:nvPr/>
          </p:nvSpPr>
          <p:spPr>
            <a:xfrm>
              <a:off x="4185413" y="4105318"/>
              <a:ext cx="136525" cy="138115"/>
            </a:xfrm>
            <a:prstGeom prst="ellipse">
              <a:avLst/>
            </a:prstGeom>
            <a:solidFill>
              <a:srgbClr val="159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87" name="타원 234">
              <a:extLst>
                <a:ext uri="{FF2B5EF4-FFF2-40B4-BE49-F238E27FC236}">
                  <a16:creationId xmlns:a16="http://schemas.microsoft.com/office/drawing/2014/main" id="{525D1F1D-DFBD-7E58-3D1D-7A7718934D00}"/>
                </a:ext>
              </a:extLst>
            </p:cNvPr>
            <p:cNvSpPr/>
            <p:nvPr/>
          </p:nvSpPr>
          <p:spPr>
            <a:xfrm>
              <a:off x="4895027" y="4105318"/>
              <a:ext cx="138112" cy="138115"/>
            </a:xfrm>
            <a:prstGeom prst="ellipse">
              <a:avLst/>
            </a:prstGeom>
            <a:solidFill>
              <a:srgbClr val="28BC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88" name="타원 235">
              <a:extLst>
                <a:ext uri="{FF2B5EF4-FFF2-40B4-BE49-F238E27FC236}">
                  <a16:creationId xmlns:a16="http://schemas.microsoft.com/office/drawing/2014/main" id="{CB595CD9-81CB-85A6-AF25-C946518D0C1E}"/>
                </a:ext>
              </a:extLst>
            </p:cNvPr>
            <p:cNvSpPr/>
            <p:nvPr/>
          </p:nvSpPr>
          <p:spPr>
            <a:xfrm>
              <a:off x="4363213" y="4105318"/>
              <a:ext cx="136525" cy="138115"/>
            </a:xfrm>
            <a:prstGeom prst="ellipse">
              <a:avLst/>
            </a:prstGeom>
            <a:solidFill>
              <a:srgbClr val="FFA7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89" name="타원 236">
              <a:extLst>
                <a:ext uri="{FF2B5EF4-FFF2-40B4-BE49-F238E27FC236}">
                  <a16:creationId xmlns:a16="http://schemas.microsoft.com/office/drawing/2014/main" id="{1857C968-383C-A11A-FC0A-A9CE07AF24E6}"/>
                </a:ext>
              </a:extLst>
            </p:cNvPr>
            <p:cNvSpPr/>
            <p:nvPr/>
          </p:nvSpPr>
          <p:spPr>
            <a:xfrm>
              <a:off x="4541014" y="4105318"/>
              <a:ext cx="136525" cy="138115"/>
            </a:xfrm>
            <a:prstGeom prst="ellipse">
              <a:avLst/>
            </a:prstGeom>
            <a:solidFill>
              <a:srgbClr val="FFD65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90" name="타원 237">
              <a:extLst>
                <a:ext uri="{FF2B5EF4-FFF2-40B4-BE49-F238E27FC236}">
                  <a16:creationId xmlns:a16="http://schemas.microsoft.com/office/drawing/2014/main" id="{AA5F0E98-4B09-E26E-F13A-698C70C12848}"/>
                </a:ext>
              </a:extLst>
            </p:cNvPr>
            <p:cNvSpPr/>
            <p:nvPr/>
          </p:nvSpPr>
          <p:spPr>
            <a:xfrm>
              <a:off x="4717227" y="4105318"/>
              <a:ext cx="138112" cy="138115"/>
            </a:xfrm>
            <a:prstGeom prst="ellipse">
              <a:avLst/>
            </a:prstGeom>
            <a:solidFill>
              <a:srgbClr val="C9D93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9495" name="TextBox 238">
              <a:extLst>
                <a:ext uri="{FF2B5EF4-FFF2-40B4-BE49-F238E27FC236}">
                  <a16:creationId xmlns:a16="http://schemas.microsoft.com/office/drawing/2014/main" id="{2F4B386F-5B54-4752-B724-E98F26905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888" y="3433763"/>
              <a:ext cx="1711325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TW" altLang="en-US" sz="1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六大防範措施</a:t>
              </a:r>
              <a:endParaRPr lang="ko-KR" altLang="en-US" sz="1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직사각형 239">
              <a:extLst>
                <a:ext uri="{FF2B5EF4-FFF2-40B4-BE49-F238E27FC236}">
                  <a16:creationId xmlns:a16="http://schemas.microsoft.com/office/drawing/2014/main" id="{6E82ABB3-DEC9-35BA-2CF3-06B71DEB5A76}"/>
                </a:ext>
              </a:extLst>
            </p:cNvPr>
            <p:cNvSpPr/>
            <p:nvPr/>
          </p:nvSpPr>
          <p:spPr>
            <a:xfrm>
              <a:off x="6028504" y="2025654"/>
              <a:ext cx="2232028" cy="862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dirty="0">
                  <a:solidFill>
                    <a:schemeClr val="tx1"/>
                  </a:solidFill>
                  <a:latin typeface="+mj-ea"/>
                  <a:ea typeface="+mj-ea"/>
                </a:rPr>
                <a:t>邀請豬隻疾病防疫專家學者授課，辦理豬隻疾病</a:t>
              </a:r>
              <a:r>
                <a:rPr lang="zh-TW" altLang="en-US" sz="1600" b="1" dirty="0">
                  <a:latin typeface="+mj-ea"/>
                  <a:ea typeface="+mj-ea"/>
                </a:rPr>
                <a:t>防疫宣導會</a:t>
              </a:r>
              <a:r>
                <a:rPr lang="en-US" altLang="zh-TW" sz="1600" b="1" dirty="0">
                  <a:solidFill>
                    <a:srgbClr val="FF0000"/>
                  </a:solidFill>
                  <a:latin typeface="+mj-ea"/>
                  <a:ea typeface="+mj-ea"/>
                </a:rPr>
                <a:t>12</a:t>
              </a:r>
              <a:r>
                <a:rPr lang="zh-TW" altLang="en-US" sz="1600" b="1" dirty="0">
                  <a:latin typeface="+mj-ea"/>
                  <a:ea typeface="+mj-ea"/>
                </a:rPr>
                <a:t>場次。</a:t>
              </a:r>
              <a:endParaRPr lang="en-US" altLang="ko-KR" sz="1600" b="1" dirty="0">
                <a:latin typeface="+mj-ea"/>
                <a:ea typeface="+mj-ea"/>
              </a:endParaRPr>
            </a:p>
          </p:txBody>
        </p:sp>
        <p:sp>
          <p:nvSpPr>
            <p:cNvPr id="93" name="직사각형 240">
              <a:extLst>
                <a:ext uri="{FF2B5EF4-FFF2-40B4-BE49-F238E27FC236}">
                  <a16:creationId xmlns:a16="http://schemas.microsoft.com/office/drawing/2014/main" id="{1EE552C1-70AE-6478-59C7-FB5D09CB5403}"/>
                </a:ext>
              </a:extLst>
            </p:cNvPr>
            <p:cNvSpPr/>
            <p:nvPr/>
          </p:nvSpPr>
          <p:spPr>
            <a:xfrm>
              <a:off x="6733355" y="3643346"/>
              <a:ext cx="2128840" cy="1101219"/>
            </a:xfrm>
            <a:prstGeom prst="rect">
              <a:avLst/>
            </a:prstGeom>
            <a:solidFill>
              <a:srgbClr val="F5EFE0"/>
            </a:solidFill>
            <a:ln w="28575">
              <a:solidFill>
                <a:srgbClr val="33CCC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避免蚊蟲孳生</a:t>
              </a: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</a:rPr>
                <a:t>，</a:t>
              </a: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查核肉品市場場區、水溝消毒計</a:t>
              </a:r>
              <a:r>
                <a:rPr lang="en-US" altLang="zh-TW" sz="1600" b="1" dirty="0">
                  <a:solidFill>
                    <a:srgbClr val="FF0000"/>
                  </a:solidFill>
                  <a:latin typeface="+mj-ea"/>
                  <a:ea typeface="+mj-ea"/>
                </a:rPr>
                <a:t>46</a:t>
              </a: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次。</a:t>
              </a:r>
              <a:r>
                <a:rPr lang="en-US" altLang="zh-TW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畜產科提供</a:t>
              </a:r>
              <a:r>
                <a:rPr lang="en-US" altLang="zh-TW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)</a:t>
              </a:r>
              <a:endParaRPr lang="zh-TW" altLang="en-US" sz="16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5" name="직사각형 242">
              <a:extLst>
                <a:ext uri="{FF2B5EF4-FFF2-40B4-BE49-F238E27FC236}">
                  <a16:creationId xmlns:a16="http://schemas.microsoft.com/office/drawing/2014/main" id="{CF893FEA-9261-C6C1-C9B9-4BBB89B97095}"/>
                </a:ext>
              </a:extLst>
            </p:cNvPr>
            <p:cNvSpPr/>
            <p:nvPr/>
          </p:nvSpPr>
          <p:spPr>
            <a:xfrm>
              <a:off x="6009454" y="5045135"/>
              <a:ext cx="2913066" cy="862028"/>
            </a:xfrm>
            <a:prstGeom prst="rect">
              <a:avLst/>
            </a:prstGeom>
            <a:solidFill>
              <a:srgbClr val="F5EFE0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利用本市獲全國口蹄疫防疫執行成效評比獎金，招標購置</a:t>
              </a:r>
              <a:r>
                <a:rPr lang="en-US" altLang="zh-TW" sz="1600" b="1" dirty="0">
                  <a:solidFill>
                    <a:srgbClr val="FF0000"/>
                  </a:solidFill>
                  <a:latin typeface="+mj-ea"/>
                  <a:ea typeface="+mj-ea"/>
                </a:rPr>
                <a:t>685</a:t>
              </a:r>
              <a:r>
                <a:rPr lang="zh-TW" altLang="en-US" sz="1600" dirty="0">
                  <a:solidFill>
                    <a:schemeClr val="tx1"/>
                  </a:solidFill>
                  <a:latin typeface="+mj-ea"/>
                  <a:ea typeface="+mj-ea"/>
                </a:rPr>
                <a:t>盞</a:t>
              </a: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捕蚊燈盞發送養豬場。</a:t>
              </a:r>
              <a:endParaRPr lang="en-US" altLang="ko-KR" sz="16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6" name="직사각형 243">
              <a:extLst>
                <a:ext uri="{FF2B5EF4-FFF2-40B4-BE49-F238E27FC236}">
                  <a16:creationId xmlns:a16="http://schemas.microsoft.com/office/drawing/2014/main" id="{B9099513-A2CA-DDF3-D9B6-407881E76E64}"/>
                </a:ext>
              </a:extLst>
            </p:cNvPr>
            <p:cNvSpPr/>
            <p:nvPr/>
          </p:nvSpPr>
          <p:spPr>
            <a:xfrm>
              <a:off x="640521" y="5030847"/>
              <a:ext cx="2446341" cy="862029"/>
            </a:xfrm>
            <a:prstGeom prst="rect">
              <a:avLst/>
            </a:prstGeom>
            <a:solidFill>
              <a:srgbClr val="F5EFE0"/>
            </a:solidFill>
            <a:ln w="28575">
              <a:solidFill>
                <a:srgbClr val="FFFF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進行養豬場逐戶宣導，輔導吊掛捕蚊燈場數計</a:t>
              </a:r>
              <a:r>
                <a:rPr lang="en-US" altLang="zh-TW" sz="1600" b="1" dirty="0">
                  <a:solidFill>
                    <a:srgbClr val="FF0000"/>
                  </a:solidFill>
                  <a:latin typeface="+mj-ea"/>
                  <a:ea typeface="+mj-ea"/>
                </a:rPr>
                <a:t>532</a:t>
              </a: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場，每場約掛</a:t>
              </a:r>
              <a:r>
                <a:rPr lang="en-US" altLang="zh-TW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2-5</a:t>
              </a: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盞。</a:t>
              </a:r>
              <a:endParaRPr lang="en-US" altLang="ko-KR" sz="16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97" name="圖片 96">
              <a:extLst>
                <a:ext uri="{FF2B5EF4-FFF2-40B4-BE49-F238E27FC236}">
                  <a16:creationId xmlns:a16="http://schemas.microsoft.com/office/drawing/2014/main" id="{B73AD925-C522-6511-98A1-A2E0D9925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2519" y="2297809"/>
              <a:ext cx="939095" cy="920319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98" name="직사각형 244">
              <a:extLst>
                <a:ext uri="{FF2B5EF4-FFF2-40B4-BE49-F238E27FC236}">
                  <a16:creationId xmlns:a16="http://schemas.microsoft.com/office/drawing/2014/main" id="{4B747831-CBB7-C829-4BEB-A2B191601A63}"/>
                </a:ext>
              </a:extLst>
            </p:cNvPr>
            <p:cNvSpPr/>
            <p:nvPr/>
          </p:nvSpPr>
          <p:spPr>
            <a:xfrm>
              <a:off x="683383" y="1898652"/>
              <a:ext cx="2444754" cy="8620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FF99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+mj-ea"/>
                  <a:ea typeface="+mj-ea"/>
                </a:rPr>
                <a:t>疫情調查</a:t>
              </a:r>
              <a:r>
                <a:rPr lang="zh-TW" altLang="en-US" sz="1600" b="1" dirty="0">
                  <a:solidFill>
                    <a:schemeClr val="tx1"/>
                  </a:solidFill>
                  <a:latin typeface="+mj-ea"/>
                  <a:ea typeface="+mj-ea"/>
                </a:rPr>
                <a:t>及輔導疫苗施打</a:t>
              </a:r>
              <a:br>
                <a:rPr lang="en-US" altLang="zh-TW" sz="1600" b="1" dirty="0">
                  <a:solidFill>
                    <a:schemeClr val="tx1"/>
                  </a:solidFill>
                  <a:latin typeface="+mj-ea"/>
                  <a:ea typeface="+mj-ea"/>
                </a:rPr>
              </a:br>
              <a:r>
                <a:rPr lang="zh-TW" altLang="en-US" sz="1600" b="1" dirty="0">
                  <a:solidFill>
                    <a:schemeClr val="tx1"/>
                  </a:solidFill>
                  <a:latin typeface="+mj-ea"/>
                  <a:ea typeface="+mj-ea"/>
                </a:rPr>
                <a:t>日本腦炎</a:t>
              </a:r>
              <a:r>
                <a:rPr lang="zh-TW" altLang="zh-TW" sz="1600" b="1" dirty="0">
                  <a:solidFill>
                    <a:schemeClr val="tx1"/>
                  </a:solidFill>
                  <a:latin typeface="+mj-ea"/>
                  <a:ea typeface="+mj-ea"/>
                </a:rPr>
                <a:t>疫情調查</a:t>
              </a:r>
              <a:r>
                <a:rPr lang="en-US" altLang="zh-TW" sz="1600" b="1" dirty="0">
                  <a:solidFill>
                    <a:srgbClr val="FF0000"/>
                  </a:solidFill>
                  <a:latin typeface="+mj-ea"/>
                  <a:ea typeface="+mj-ea"/>
                </a:rPr>
                <a:t>1,522</a:t>
              </a:r>
              <a:r>
                <a:rPr lang="zh-TW" altLang="en-US" sz="1600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場次。</a:t>
              </a:r>
              <a:endParaRPr lang="en-US" altLang="ko-KR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99" name="圖片 5">
              <a:extLst>
                <a:ext uri="{FF2B5EF4-FFF2-40B4-BE49-F238E27FC236}">
                  <a16:creationId xmlns:a16="http://schemas.microsoft.com/office/drawing/2014/main" id="{0CBBBACF-5E90-83B5-4607-4E4514F65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02508" y="3332309"/>
              <a:ext cx="972143" cy="965237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00" name="圖片 99">
              <a:extLst>
                <a:ext uri="{FF2B5EF4-FFF2-40B4-BE49-F238E27FC236}">
                  <a16:creationId xmlns:a16="http://schemas.microsoft.com/office/drawing/2014/main" id="{B82A020C-BF16-1E0C-3348-1F7A2D58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1911" y="4399171"/>
              <a:ext cx="1018790" cy="932055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01" name="圖片 2">
              <a:extLst>
                <a:ext uri="{FF2B5EF4-FFF2-40B4-BE49-F238E27FC236}">
                  <a16:creationId xmlns:a16="http://schemas.microsoft.com/office/drawing/2014/main" id="{DAF6B958-1A1D-6E75-88C8-862C8B2AA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24547" y="3290311"/>
              <a:ext cx="886952" cy="881645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02" name="圖片 4" descr="C:\Users\User\AppData\Local\Microsoft\Windows\Temporary Internet Files\Content.Word\1533.jpg">
              <a:extLst>
                <a:ext uri="{FF2B5EF4-FFF2-40B4-BE49-F238E27FC236}">
                  <a16:creationId xmlns:a16="http://schemas.microsoft.com/office/drawing/2014/main" id="{64B806BE-F18B-E443-1E42-5FC7B07BE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47454" y="2293134"/>
              <a:ext cx="934910" cy="895142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03" name="圖片 102">
              <a:extLst>
                <a:ext uri="{FF2B5EF4-FFF2-40B4-BE49-F238E27FC236}">
                  <a16:creationId xmlns:a16="http://schemas.microsoft.com/office/drawing/2014/main" id="{9DA8DA62-6E8A-20E3-A750-E44AB3A25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/>
            <a:srcRect r="1287" b="25581"/>
            <a:stretch/>
          </p:blipFill>
          <p:spPr>
            <a:xfrm>
              <a:off x="4610428" y="4344547"/>
              <a:ext cx="1095659" cy="986678"/>
            </a:xfrm>
            <a:prstGeom prst="ellipse">
              <a:avLst/>
            </a:prstGeom>
            <a:ln>
              <a:noFill/>
            </a:ln>
            <a:effectLst/>
          </p:spPr>
        </p:pic>
      </p:grpSp>
      <p:grpSp>
        <p:nvGrpSpPr>
          <p:cNvPr id="19459" name="群組 104">
            <a:extLst>
              <a:ext uri="{FF2B5EF4-FFF2-40B4-BE49-F238E27FC236}">
                <a16:creationId xmlns:a16="http://schemas.microsoft.com/office/drawing/2014/main" id="{3B50C4BF-29C5-108D-4BDE-A811CCFFB0DB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806450"/>
            <a:ext cx="7058025" cy="611188"/>
            <a:chOff x="1046163" y="685599"/>
            <a:chExt cx="7058025" cy="611322"/>
          </a:xfrm>
        </p:grpSpPr>
        <p:sp>
          <p:nvSpPr>
            <p:cNvPr id="106" name="Rectangle 4">
              <a:extLst>
                <a:ext uri="{FF2B5EF4-FFF2-40B4-BE49-F238E27FC236}">
                  <a16:creationId xmlns:a16="http://schemas.microsoft.com/office/drawing/2014/main" id="{4D9D06C5-9BD2-A316-8F23-180E2F866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163" y="685599"/>
              <a:ext cx="720725" cy="611322"/>
            </a:xfrm>
            <a:prstGeom prst="rect">
              <a:avLst/>
            </a:prstGeom>
            <a:solidFill>
              <a:srgbClr val="644B3C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一</a:t>
              </a:r>
              <a:endParaRPr lang="en-US" altLang="ja-JP" sz="3200" b="1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107" name="Rectangle 5">
              <a:extLst>
                <a:ext uri="{FF2B5EF4-FFF2-40B4-BE49-F238E27FC236}">
                  <a16:creationId xmlns:a16="http://schemas.microsoft.com/office/drawing/2014/main" id="{D9584763-91FC-C802-7F0B-01A9B985C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685599"/>
              <a:ext cx="6337300" cy="611322"/>
            </a:xfrm>
            <a:prstGeom prst="rect">
              <a:avLst/>
            </a:prstGeom>
            <a:solidFill>
              <a:srgbClr val="EED8CA"/>
            </a:solidFill>
            <a:ln>
              <a:noFill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200" b="1" dirty="0">
                  <a:solidFill>
                    <a:schemeClr val="tx1"/>
                  </a:solidFill>
                  <a:latin typeface="+mj-ea"/>
                  <a:ea typeface="+mj-ea"/>
                </a:rPr>
                <a:t>豬隻日本腦炎及肉品市場防疫管理</a:t>
              </a:r>
              <a:endParaRPr lang="zh-TW" altLang="zh-TW" sz="32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9460" name="직사각형 28">
            <a:extLst>
              <a:ext uri="{FF2B5EF4-FFF2-40B4-BE49-F238E27FC236}">
                <a16:creationId xmlns:a16="http://schemas.microsoft.com/office/drawing/2014/main" id="{E9CBB1EC-3C0C-F6CF-E9FA-B4072D71A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1603375"/>
            <a:ext cx="5570537" cy="523875"/>
          </a:xfrm>
          <a:prstGeom prst="rect">
            <a:avLst/>
          </a:prstGeom>
          <a:solidFill>
            <a:srgbClr val="644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臺南市豬場日本腦炎六大防範措施</a:t>
            </a:r>
            <a:endParaRPr kumimoji="1" lang="en-US" altLang="ko-KR" sz="28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461" name="圖片 15">
            <a:extLst>
              <a:ext uri="{FF2B5EF4-FFF2-40B4-BE49-F238E27FC236}">
                <a16:creationId xmlns:a16="http://schemas.microsoft.com/office/drawing/2014/main" id="{0DBE50A4-A556-E6AE-7F67-15F7613C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-128588"/>
            <a:ext cx="14605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직사각형 27">
            <a:extLst>
              <a:ext uri="{FF2B5EF4-FFF2-40B4-BE49-F238E27FC236}">
                <a16:creationId xmlns:a16="http://schemas.microsoft.com/office/drawing/2014/main" id="{1CF8FA34-F8CA-DD78-1F09-F3D6DA5EF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467100"/>
            <a:ext cx="1593850" cy="531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100" b="1" dirty="0">
                <a:solidFill>
                  <a:srgbClr val="FF0000"/>
                </a:solidFill>
                <a:latin typeface="+mn-lt"/>
                <a:ea typeface="+mn-ea"/>
              </a:rPr>
              <a:t>532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endParaRPr lang="ko-KR" altLang="en-US" sz="1500" b="1" dirty="0">
              <a:latin typeface="微軟正黑體" panose="020B0604030504040204" pitchFamily="34" charset="-120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AC4E6F6-B467-9CCB-039D-09A65495FE7A}"/>
              </a:ext>
            </a:extLst>
          </p:cNvPr>
          <p:cNvSpPr/>
          <p:nvPr/>
        </p:nvSpPr>
        <p:spPr>
          <a:xfrm>
            <a:off x="554038" y="3133725"/>
            <a:ext cx="1339850" cy="1339850"/>
          </a:xfrm>
          <a:prstGeom prst="ellipse">
            <a:avLst/>
          </a:prstGeom>
          <a:ln w="57150" cap="rnd">
            <a:solidFill>
              <a:srgbClr val="EEF1F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2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0" name="원호 29">
            <a:extLst>
              <a:ext uri="{FF2B5EF4-FFF2-40B4-BE49-F238E27FC236}">
                <a16:creationId xmlns:a16="http://schemas.microsoft.com/office/drawing/2014/main" id="{5BC0DF83-80D0-5F6F-4467-B06A71BC9843}"/>
              </a:ext>
            </a:extLst>
          </p:cNvPr>
          <p:cNvSpPr/>
          <p:nvPr/>
        </p:nvSpPr>
        <p:spPr>
          <a:xfrm>
            <a:off x="554038" y="3119438"/>
            <a:ext cx="1339850" cy="1338262"/>
          </a:xfrm>
          <a:prstGeom prst="arc">
            <a:avLst>
              <a:gd name="adj1" fmla="val 16200000"/>
              <a:gd name="adj2" fmla="val 16054537"/>
            </a:avLst>
          </a:prstGeom>
          <a:ln w="57150" cap="rnd">
            <a:solidFill>
              <a:srgbClr val="53C5C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2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1F40D0C-D688-3B53-1A92-0F35D15B42B1}"/>
              </a:ext>
            </a:extLst>
          </p:cNvPr>
          <p:cNvSpPr/>
          <p:nvPr/>
        </p:nvSpPr>
        <p:spPr>
          <a:xfrm>
            <a:off x="1752600" y="3475038"/>
            <a:ext cx="2078038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100" b="1" dirty="0">
                <a:solidFill>
                  <a:srgbClr val="FF0000"/>
                </a:solidFill>
                <a:latin typeface="+mn-lt"/>
              </a:rPr>
              <a:t>566,490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頭</a:t>
            </a:r>
            <a:endParaRPr lang="en-US" altLang="ko-KR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b="1" dirty="0">
              <a:latin typeface="微軟正黑體" panose="020B0604030504040204" pitchFamily="34" charset="-120"/>
            </a:endParaRPr>
          </a:p>
        </p:txBody>
      </p:sp>
      <p:sp>
        <p:nvSpPr>
          <p:cNvPr id="33" name="원호 32">
            <a:extLst>
              <a:ext uri="{FF2B5EF4-FFF2-40B4-BE49-F238E27FC236}">
                <a16:creationId xmlns:a16="http://schemas.microsoft.com/office/drawing/2014/main" id="{DEEA5CF9-6106-EC92-DEF1-06A031E9A798}"/>
              </a:ext>
            </a:extLst>
          </p:cNvPr>
          <p:cNvSpPr/>
          <p:nvPr/>
        </p:nvSpPr>
        <p:spPr>
          <a:xfrm>
            <a:off x="2124075" y="3125788"/>
            <a:ext cx="1339850" cy="1338262"/>
          </a:xfrm>
          <a:prstGeom prst="arc">
            <a:avLst>
              <a:gd name="adj1" fmla="val 16200000"/>
              <a:gd name="adj2" fmla="val 16127173"/>
            </a:avLst>
          </a:prstGeom>
          <a:ln w="57150" cap="rnd">
            <a:solidFill>
              <a:srgbClr val="53C5C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2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3" name="모서리가 둥근 직사각형 42">
            <a:extLst>
              <a:ext uri="{FF2B5EF4-FFF2-40B4-BE49-F238E27FC236}">
                <a16:creationId xmlns:a16="http://schemas.microsoft.com/office/drawing/2014/main" id="{C987C419-5181-E143-06C0-4524CEA94260}"/>
              </a:ext>
            </a:extLst>
          </p:cNvPr>
          <p:cNvSpPr/>
          <p:nvPr/>
        </p:nvSpPr>
        <p:spPr>
          <a:xfrm>
            <a:off x="1611313" y="2640013"/>
            <a:ext cx="2524125" cy="327025"/>
          </a:xfrm>
          <a:prstGeom prst="roundRect">
            <a:avLst>
              <a:gd name="adj" fmla="val 50000"/>
            </a:avLst>
          </a:prstGeom>
          <a:solidFill>
            <a:srgbClr val="53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臺南市豬隻飼養現況</a:t>
            </a:r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207AF6D9-A9DA-0F07-2959-63E90CAFF739}"/>
              </a:ext>
            </a:extLst>
          </p:cNvPr>
          <p:cNvCxnSpPr/>
          <p:nvPr/>
        </p:nvCxnSpPr>
        <p:spPr>
          <a:xfrm>
            <a:off x="369888" y="1306513"/>
            <a:ext cx="8451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직사각형 28">
            <a:extLst>
              <a:ext uri="{FF2B5EF4-FFF2-40B4-BE49-F238E27FC236}">
                <a16:creationId xmlns:a16="http://schemas.microsoft.com/office/drawing/2014/main" id="{84ECA39A-4706-3EA1-8D0D-FDBE4DE46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693863"/>
            <a:ext cx="4851400" cy="523875"/>
          </a:xfrm>
          <a:prstGeom prst="rect">
            <a:avLst/>
          </a:prstGeom>
          <a:solidFill>
            <a:srgbClr val="644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臺南市豬場日本腦炎防範成效</a:t>
            </a:r>
            <a:endParaRPr kumimoji="1" lang="en-US" altLang="ko-KR" sz="28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모서리가 둥근 직사각형 42">
            <a:extLst>
              <a:ext uri="{FF2B5EF4-FFF2-40B4-BE49-F238E27FC236}">
                <a16:creationId xmlns:a16="http://schemas.microsoft.com/office/drawing/2014/main" id="{07164BFC-25A2-FB71-C8FE-ABDF5E58F7D8}"/>
              </a:ext>
            </a:extLst>
          </p:cNvPr>
          <p:cNvSpPr/>
          <p:nvPr/>
        </p:nvSpPr>
        <p:spPr>
          <a:xfrm>
            <a:off x="728663" y="4699000"/>
            <a:ext cx="971550" cy="274638"/>
          </a:xfrm>
          <a:prstGeom prst="roundRect">
            <a:avLst>
              <a:gd name="adj" fmla="val 50000"/>
            </a:avLst>
          </a:prstGeom>
          <a:solidFill>
            <a:srgbClr val="53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>
                <a:solidFill>
                  <a:schemeClr val="tx1"/>
                </a:solidFill>
                <a:latin typeface="+mj-ea"/>
                <a:ea typeface="+mj-ea"/>
              </a:rPr>
              <a:t>場數</a:t>
            </a:r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5" name="모서리가 둥근 직사각형 42">
            <a:extLst>
              <a:ext uri="{FF2B5EF4-FFF2-40B4-BE49-F238E27FC236}">
                <a16:creationId xmlns:a16="http://schemas.microsoft.com/office/drawing/2014/main" id="{6051D2E0-C9EA-7F5B-82BF-79DA4C284885}"/>
              </a:ext>
            </a:extLst>
          </p:cNvPr>
          <p:cNvSpPr/>
          <p:nvPr/>
        </p:nvSpPr>
        <p:spPr>
          <a:xfrm>
            <a:off x="2341563" y="4710113"/>
            <a:ext cx="971550" cy="279400"/>
          </a:xfrm>
          <a:prstGeom prst="roundRect">
            <a:avLst>
              <a:gd name="adj" fmla="val 50000"/>
            </a:avLst>
          </a:prstGeom>
          <a:solidFill>
            <a:srgbClr val="53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頭數</a:t>
            </a:r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516" name="文字方塊 1">
            <a:extLst>
              <a:ext uri="{FF2B5EF4-FFF2-40B4-BE49-F238E27FC236}">
                <a16:creationId xmlns:a16="http://schemas.microsoft.com/office/drawing/2014/main" id="{23A480C6-4AEC-A6CD-C4B9-55D860EA2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5264150"/>
            <a:ext cx="2860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kumimoji="1"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飼養數量六都第一、全國第四。</a:t>
            </a:r>
          </a:p>
        </p:txBody>
      </p:sp>
      <p:sp>
        <p:nvSpPr>
          <p:cNvPr id="21517" name="직사각형 33">
            <a:extLst>
              <a:ext uri="{FF2B5EF4-FFF2-40B4-BE49-F238E27FC236}">
                <a16:creationId xmlns:a16="http://schemas.microsoft.com/office/drawing/2014/main" id="{D300E68A-E7A4-393C-D500-D98C364B7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25" y="3490913"/>
            <a:ext cx="10985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TW" sz="2100" b="1" dirty="0">
                <a:solidFill>
                  <a:srgbClr val="FF0000"/>
                </a:solidFill>
              </a:rPr>
              <a:t>93</a:t>
            </a:r>
            <a:r>
              <a:rPr lang="en-US" altLang="ko-KR" sz="21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41" name="타원 34">
            <a:extLst>
              <a:ext uri="{FF2B5EF4-FFF2-40B4-BE49-F238E27FC236}">
                <a16:creationId xmlns:a16="http://schemas.microsoft.com/office/drawing/2014/main" id="{7B3C9D52-EA08-84E9-251A-55081125E6F1}"/>
              </a:ext>
            </a:extLst>
          </p:cNvPr>
          <p:cNvSpPr/>
          <p:nvPr/>
        </p:nvSpPr>
        <p:spPr>
          <a:xfrm>
            <a:off x="5386388" y="3146425"/>
            <a:ext cx="1338262" cy="1339850"/>
          </a:xfrm>
          <a:prstGeom prst="ellipse">
            <a:avLst/>
          </a:prstGeom>
          <a:ln w="57150" cap="rnd">
            <a:solidFill>
              <a:srgbClr val="E5F2F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2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6" name="원호 35">
            <a:extLst>
              <a:ext uri="{FF2B5EF4-FFF2-40B4-BE49-F238E27FC236}">
                <a16:creationId xmlns:a16="http://schemas.microsoft.com/office/drawing/2014/main" id="{B52E6CA2-BB7B-B3CF-880F-3009F014902C}"/>
              </a:ext>
            </a:extLst>
          </p:cNvPr>
          <p:cNvSpPr/>
          <p:nvPr/>
        </p:nvSpPr>
        <p:spPr>
          <a:xfrm>
            <a:off x="5386388" y="3132138"/>
            <a:ext cx="1338262" cy="1339850"/>
          </a:xfrm>
          <a:prstGeom prst="arc">
            <a:avLst>
              <a:gd name="adj1" fmla="val 16200000"/>
              <a:gd name="adj2" fmla="val 14865029"/>
            </a:avLst>
          </a:prstGeom>
          <a:ln w="571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2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520" name="직사각형 36">
            <a:extLst>
              <a:ext uri="{FF2B5EF4-FFF2-40B4-BE49-F238E27FC236}">
                <a16:creationId xmlns:a16="http://schemas.microsoft.com/office/drawing/2014/main" id="{44863038-FE77-8D00-DF15-A3236B131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5" y="3497263"/>
            <a:ext cx="11001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TW" sz="2100" b="1">
                <a:solidFill>
                  <a:srgbClr val="FF0000"/>
                </a:solidFill>
              </a:rPr>
              <a:t>100</a:t>
            </a:r>
            <a:r>
              <a:rPr lang="en-US" altLang="ko-KR" sz="2100" b="1">
                <a:solidFill>
                  <a:srgbClr val="FF0000"/>
                </a:solidFill>
              </a:rPr>
              <a:t>%</a:t>
            </a:r>
          </a:p>
          <a:p>
            <a:pPr algn="ctr" eaLnBrk="1" hangingPunct="1"/>
            <a:endParaRPr lang="ko-KR" altLang="en-US" sz="900">
              <a:solidFill>
                <a:srgbClr val="595959"/>
              </a:solidFill>
            </a:endParaRPr>
          </a:p>
        </p:txBody>
      </p:sp>
      <p:sp>
        <p:nvSpPr>
          <p:cNvPr id="49" name="타원 37">
            <a:extLst>
              <a:ext uri="{FF2B5EF4-FFF2-40B4-BE49-F238E27FC236}">
                <a16:creationId xmlns:a16="http://schemas.microsoft.com/office/drawing/2014/main" id="{1001F4B4-AA41-63D9-265C-EDBF3869D2A6}"/>
              </a:ext>
            </a:extLst>
          </p:cNvPr>
          <p:cNvSpPr/>
          <p:nvPr/>
        </p:nvSpPr>
        <p:spPr>
          <a:xfrm>
            <a:off x="7004050" y="3141663"/>
            <a:ext cx="1339850" cy="1338262"/>
          </a:xfrm>
          <a:prstGeom prst="ellipse">
            <a:avLst/>
          </a:prstGeom>
          <a:ln w="57150" cap="rnd">
            <a:solidFill>
              <a:srgbClr val="E5F2F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2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0" name="원호 38">
            <a:extLst>
              <a:ext uri="{FF2B5EF4-FFF2-40B4-BE49-F238E27FC236}">
                <a16:creationId xmlns:a16="http://schemas.microsoft.com/office/drawing/2014/main" id="{B194CBDC-0FE9-696A-0296-877C007A6769}"/>
              </a:ext>
            </a:extLst>
          </p:cNvPr>
          <p:cNvSpPr/>
          <p:nvPr/>
        </p:nvSpPr>
        <p:spPr>
          <a:xfrm>
            <a:off x="7018338" y="3140075"/>
            <a:ext cx="1338262" cy="1339850"/>
          </a:xfrm>
          <a:prstGeom prst="arc">
            <a:avLst>
              <a:gd name="adj1" fmla="val 16200000"/>
              <a:gd name="adj2" fmla="val 15999741"/>
            </a:avLst>
          </a:prstGeom>
          <a:ln w="571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2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1" name="모서리가 둥근 직사각형 43">
            <a:extLst>
              <a:ext uri="{FF2B5EF4-FFF2-40B4-BE49-F238E27FC236}">
                <a16:creationId xmlns:a16="http://schemas.microsoft.com/office/drawing/2014/main" id="{8B716C0E-21DF-9070-F7A4-F39EBB79D868}"/>
              </a:ext>
            </a:extLst>
          </p:cNvPr>
          <p:cNvSpPr/>
          <p:nvPr/>
        </p:nvSpPr>
        <p:spPr>
          <a:xfrm>
            <a:off x="5710238" y="2638425"/>
            <a:ext cx="2468562" cy="3286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豬隻日本腦炎防範成效</a:t>
            </a:r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5" name="모서리가 둥근 직사각형 43">
            <a:extLst>
              <a:ext uri="{FF2B5EF4-FFF2-40B4-BE49-F238E27FC236}">
                <a16:creationId xmlns:a16="http://schemas.microsoft.com/office/drawing/2014/main" id="{635989AB-F138-AC47-75A0-D0FD9BCD22FA}"/>
              </a:ext>
            </a:extLst>
          </p:cNvPr>
          <p:cNvSpPr/>
          <p:nvPr/>
        </p:nvSpPr>
        <p:spPr>
          <a:xfrm>
            <a:off x="5368925" y="4711700"/>
            <a:ext cx="1481138" cy="2730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疫苗覆蓋率</a:t>
            </a:r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6" name="모서리가 둥근 직사각형 43">
            <a:extLst>
              <a:ext uri="{FF2B5EF4-FFF2-40B4-BE49-F238E27FC236}">
                <a16:creationId xmlns:a16="http://schemas.microsoft.com/office/drawing/2014/main" id="{BC875E5E-286B-E9DE-3DA9-F362FE0509B0}"/>
              </a:ext>
            </a:extLst>
          </p:cNvPr>
          <p:cNvSpPr/>
          <p:nvPr/>
        </p:nvSpPr>
        <p:spPr>
          <a:xfrm>
            <a:off x="7204075" y="4703763"/>
            <a:ext cx="1050925" cy="27463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掛燈率</a:t>
            </a:r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526" name="文字方塊 57">
            <a:extLst>
              <a:ext uri="{FF2B5EF4-FFF2-40B4-BE49-F238E27FC236}">
                <a16:creationId xmlns:a16="http://schemas.microsoft.com/office/drawing/2014/main" id="{1B66E409-A2CB-90C4-EF9A-4401F8A3F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138" y="5243513"/>
            <a:ext cx="1758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目前豬隻在養場數為</a:t>
            </a:r>
            <a:r>
              <a:rPr lang="en-US" altLang="zh-TW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532</a:t>
            </a: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場皆已完成掛燈</a:t>
            </a:r>
            <a:r>
              <a:rPr lang="zh-TW" altLang="en-US" sz="15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/>
          </a:p>
        </p:txBody>
      </p:sp>
      <p:sp>
        <p:nvSpPr>
          <p:cNvPr id="21527" name="文字方塊 39">
            <a:extLst>
              <a:ext uri="{FF2B5EF4-FFF2-40B4-BE49-F238E27FC236}">
                <a16:creationId xmlns:a16="http://schemas.microsoft.com/office/drawing/2014/main" id="{90BC6B0E-5DC9-DB87-75EE-C1098DB71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5243513"/>
            <a:ext cx="24066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種豬疫苗已施打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69,752</a:t>
            </a:r>
            <a:r>
              <a:rPr lang="zh-TW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劑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覆蓋率高達</a:t>
            </a:r>
            <a:r>
              <a:rPr lang="en-US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93%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。本市目前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無豬隻日本腦炎疫情。</a:t>
            </a:r>
          </a:p>
        </p:txBody>
      </p:sp>
      <p:grpSp>
        <p:nvGrpSpPr>
          <p:cNvPr id="21528" name="群組 3">
            <a:extLst>
              <a:ext uri="{FF2B5EF4-FFF2-40B4-BE49-F238E27FC236}">
                <a16:creationId xmlns:a16="http://schemas.microsoft.com/office/drawing/2014/main" id="{95861EA0-6792-D9E6-118D-6075ACA03E6A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898525"/>
            <a:ext cx="7058025" cy="611188"/>
            <a:chOff x="1046163" y="685599"/>
            <a:chExt cx="7058025" cy="611322"/>
          </a:xfrm>
        </p:grpSpPr>
        <p:sp>
          <p:nvSpPr>
            <p:cNvPr id="60" name="Rectangle 4">
              <a:extLst>
                <a:ext uri="{FF2B5EF4-FFF2-40B4-BE49-F238E27FC236}">
                  <a16:creationId xmlns:a16="http://schemas.microsoft.com/office/drawing/2014/main" id="{B31B925E-5180-8A95-E7F5-AC0C5CFF7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163" y="685599"/>
              <a:ext cx="720725" cy="611322"/>
            </a:xfrm>
            <a:prstGeom prst="rect">
              <a:avLst/>
            </a:prstGeom>
            <a:solidFill>
              <a:srgbClr val="644B3C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一</a:t>
              </a:r>
              <a:endParaRPr lang="en-US" altLang="ja-JP" sz="3200" b="1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9656D096-CA81-B214-E7A9-58D52B7C7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685599"/>
              <a:ext cx="6337300" cy="611322"/>
            </a:xfrm>
            <a:prstGeom prst="rect">
              <a:avLst/>
            </a:prstGeom>
            <a:solidFill>
              <a:srgbClr val="EED8CA"/>
            </a:solidFill>
            <a:ln>
              <a:noFill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200" b="1" dirty="0">
                  <a:solidFill>
                    <a:schemeClr val="tx1"/>
                  </a:solidFill>
                  <a:latin typeface="+mj-ea"/>
                  <a:ea typeface="+mj-ea"/>
                </a:rPr>
                <a:t>豬隻日本腦炎及肉品市場防疫管理</a:t>
              </a:r>
              <a:endParaRPr lang="zh-TW" altLang="zh-TW" sz="32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7" name="원호 32">
            <a:extLst>
              <a:ext uri="{FF2B5EF4-FFF2-40B4-BE49-F238E27FC236}">
                <a16:creationId xmlns:a16="http://schemas.microsoft.com/office/drawing/2014/main" id="{67CBEA96-8276-DF9E-7BB9-1DE6486505E0}"/>
              </a:ext>
            </a:extLst>
          </p:cNvPr>
          <p:cNvSpPr/>
          <p:nvPr/>
        </p:nvSpPr>
        <p:spPr>
          <a:xfrm>
            <a:off x="3708400" y="3119438"/>
            <a:ext cx="1339850" cy="1338262"/>
          </a:xfrm>
          <a:prstGeom prst="arc">
            <a:avLst>
              <a:gd name="adj1" fmla="val 16200000"/>
              <a:gd name="adj2" fmla="val 16127173"/>
            </a:avLst>
          </a:prstGeom>
          <a:ln w="57150" cap="rnd">
            <a:solidFill>
              <a:srgbClr val="53C5C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2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8" name="직사각형 30">
            <a:extLst>
              <a:ext uri="{FF2B5EF4-FFF2-40B4-BE49-F238E27FC236}">
                <a16:creationId xmlns:a16="http://schemas.microsoft.com/office/drawing/2014/main" id="{4A62DE33-0B3F-1BB3-1529-D343BB3A65D4}"/>
              </a:ext>
            </a:extLst>
          </p:cNvPr>
          <p:cNvSpPr/>
          <p:nvPr/>
        </p:nvSpPr>
        <p:spPr>
          <a:xfrm>
            <a:off x="3346450" y="3482975"/>
            <a:ext cx="2078038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100" b="1" dirty="0">
                <a:solidFill>
                  <a:srgbClr val="FF0000"/>
                </a:solidFill>
                <a:latin typeface="+mn-lt"/>
              </a:rPr>
              <a:t>86,980</a:t>
            </a:r>
            <a:r>
              <a:rPr lang="zh-TW" altLang="en-US" sz="21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頭</a:t>
            </a:r>
            <a:endParaRPr lang="en-US" altLang="ko-KR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b="1" dirty="0">
              <a:latin typeface="微軟正黑體" panose="020B0604030504040204" pitchFamily="34" charset="-120"/>
            </a:endParaRPr>
          </a:p>
        </p:txBody>
      </p:sp>
      <p:sp>
        <p:nvSpPr>
          <p:cNvPr id="69" name="모서리가 둥근 직사각형 42">
            <a:extLst>
              <a:ext uri="{FF2B5EF4-FFF2-40B4-BE49-F238E27FC236}">
                <a16:creationId xmlns:a16="http://schemas.microsoft.com/office/drawing/2014/main" id="{48613681-527F-098F-1A88-7A876A6F13B4}"/>
              </a:ext>
            </a:extLst>
          </p:cNvPr>
          <p:cNvSpPr/>
          <p:nvPr/>
        </p:nvSpPr>
        <p:spPr>
          <a:xfrm>
            <a:off x="3860800" y="4710113"/>
            <a:ext cx="1071563" cy="279400"/>
          </a:xfrm>
          <a:prstGeom prst="roundRect">
            <a:avLst>
              <a:gd name="adj" fmla="val 50000"/>
            </a:avLst>
          </a:prstGeom>
          <a:solidFill>
            <a:srgbClr val="53C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種豬頭數</a:t>
            </a:r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1532" name="圖片 15">
            <a:extLst>
              <a:ext uri="{FF2B5EF4-FFF2-40B4-BE49-F238E27FC236}">
                <a16:creationId xmlns:a16="http://schemas.microsoft.com/office/drawing/2014/main" id="{C07A74CA-B77B-61C1-8240-60F52C8C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-128588"/>
            <a:ext cx="14605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57064971-4EE0-1068-78BE-2B89C12D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n>
                  <a:noFill/>
                </a:ln>
              </a:rPr>
              <a:t>日本腦炎防疫宣導及成果</a:t>
            </a:r>
            <a:r>
              <a:rPr lang="en-US" altLang="zh-TW">
                <a:ln>
                  <a:noFill/>
                </a:ln>
              </a:rPr>
              <a:t>(1/2)</a:t>
            </a:r>
            <a:endParaRPr lang="zh-TW" altLang="en-US">
              <a:ln>
                <a:noFill/>
              </a:ln>
            </a:endParaRPr>
          </a:p>
        </p:txBody>
      </p:sp>
      <p:sp>
        <p:nvSpPr>
          <p:cNvPr id="23555" name="投影片編號版面配置區 3">
            <a:extLst>
              <a:ext uri="{FF2B5EF4-FFF2-40B4-BE49-F238E27FC236}">
                <a16:creationId xmlns:a16="http://schemas.microsoft.com/office/drawing/2014/main" id="{BD63E58C-C27E-3453-93C0-1FD945A3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285ED6E-5693-41CA-B8C7-C9E94DD096F2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DA1709F-4927-62DD-4631-8290B8117622}"/>
              </a:ext>
            </a:extLst>
          </p:cNvPr>
          <p:cNvSpPr/>
          <p:nvPr/>
        </p:nvSpPr>
        <p:spPr>
          <a:xfrm>
            <a:off x="971550" y="2565400"/>
            <a:ext cx="7200900" cy="3119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lnSpc>
                <a:spcPts val="2700"/>
              </a:lnSpc>
              <a:spcAft>
                <a:spcPts val="0"/>
              </a:spcAft>
              <a:buFont typeface="+mj-ea"/>
              <a:buAutoNum type="ea1ChtPeriod"/>
              <a:defRPr/>
            </a:pP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26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年度種豬已施打</a:t>
            </a: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69,752</a:t>
            </a:r>
            <a:r>
              <a:rPr lang="zh-TW" altLang="zh-TW" sz="2600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劑</a:t>
            </a:r>
            <a:r>
              <a:rPr lang="zh-TW" altLang="zh-TW" sz="26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，免疫覆蓋率達</a:t>
            </a: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93%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algn="just">
              <a:lnSpc>
                <a:spcPts val="2700"/>
              </a:lnSpc>
              <a:spcAft>
                <a:spcPts val="0"/>
              </a:spcAft>
              <a:buFont typeface="+mj-ea"/>
              <a:buAutoNum type="ea1ChtPeriod"/>
              <a:defRPr/>
            </a:pP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加強宣導吊掛捕蚊燈後，目前</a:t>
            </a:r>
            <a:r>
              <a:rPr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豬隻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在養場數為</a:t>
            </a: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532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zh-TW" altLang="en-US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皆已完成掛燈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algn="just">
              <a:lnSpc>
                <a:spcPts val="2700"/>
              </a:lnSpc>
              <a:spcAft>
                <a:spcPts val="0"/>
              </a:spcAft>
              <a:buFont typeface="+mj-ea"/>
              <a:buAutoNum type="ea1ChtPeriod"/>
              <a:defRPr/>
            </a:pP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1-10</a:t>
            </a:r>
            <a:r>
              <a:rPr lang="zh-TW" altLang="zh-TW" sz="2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月豬場</a:t>
            </a:r>
            <a:r>
              <a:rPr lang="zh-TW" altLang="en-US" sz="2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疫情訪視</a:t>
            </a: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342</a:t>
            </a:r>
            <a:r>
              <a:rPr lang="zh-TW" altLang="en-US" sz="2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場次，</a:t>
            </a:r>
            <a:r>
              <a:rPr lang="zh-TW" altLang="zh-TW" sz="2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消毒</a:t>
            </a:r>
            <a:r>
              <a:rPr lang="zh-TW" altLang="en-US" sz="2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1,522</a:t>
            </a:r>
            <a:r>
              <a:rPr lang="zh-TW" altLang="zh-TW" sz="2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algn="just">
              <a:lnSpc>
                <a:spcPts val="2700"/>
              </a:lnSpc>
              <a:spcAft>
                <a:spcPts val="0"/>
              </a:spcAft>
              <a:buFont typeface="+mj-ea"/>
              <a:buAutoNum type="ea1ChtPeriod"/>
              <a:defRPr/>
            </a:pP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1-10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月宣導會</a:t>
            </a: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1,222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人參加，累計發放消毒藥劑</a:t>
            </a:r>
            <a:r>
              <a:rPr lang="en-US" altLang="zh-TW" sz="2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1,222</a:t>
            </a:r>
            <a:r>
              <a:rPr lang="zh-TW" altLang="zh-TW" sz="2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桶。</a:t>
            </a:r>
            <a:endParaRPr lang="en-US" altLang="zh-TW" sz="2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  <a:defRPr/>
            </a:pPr>
            <a:endParaRPr lang="zh-TW" altLang="en-US" sz="28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A0243970-F5E7-A947-B6B0-ED79B056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n>
                  <a:noFill/>
                </a:ln>
              </a:rPr>
              <a:t>日本腦炎防疫宣導及成果</a:t>
            </a:r>
            <a:r>
              <a:rPr lang="en-US" altLang="zh-TW">
                <a:ln>
                  <a:noFill/>
                </a:ln>
              </a:rPr>
              <a:t>(2/2)</a:t>
            </a:r>
            <a:endParaRPr lang="zh-TW" altLang="en-US">
              <a:ln>
                <a:noFill/>
              </a:ln>
            </a:endParaRPr>
          </a:p>
        </p:txBody>
      </p:sp>
      <p:sp>
        <p:nvSpPr>
          <p:cNvPr id="25603" name="投影片編號版面配置區 3">
            <a:extLst>
              <a:ext uri="{FF2B5EF4-FFF2-40B4-BE49-F238E27FC236}">
                <a16:creationId xmlns:a16="http://schemas.microsoft.com/office/drawing/2014/main" id="{7B6E05D8-40B2-8149-9AC1-25EACE11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750CB28F-ABEA-490F-806F-1B1445500ECC}" type="slidenum">
              <a:rPr lang="zh-TW" altLang="en-US"/>
              <a:pPr/>
              <a:t>6</a:t>
            </a:fld>
            <a:endParaRPr lang="en-US" altLang="zh-TW"/>
          </a:p>
        </p:txBody>
      </p:sp>
      <p:pic>
        <p:nvPicPr>
          <p:cNvPr id="25604" name="圖片 2">
            <a:extLst>
              <a:ext uri="{FF2B5EF4-FFF2-40B4-BE49-F238E27FC236}">
                <a16:creationId xmlns:a16="http://schemas.microsoft.com/office/drawing/2014/main" id="{7CFB3993-8CF6-FDD6-CC98-EF12AFA8B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3"/>
          <a:stretch>
            <a:fillRect/>
          </a:stretch>
        </p:blipFill>
        <p:spPr bwMode="auto">
          <a:xfrm>
            <a:off x="4933950" y="1898650"/>
            <a:ext cx="32289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圖片 3">
            <a:extLst>
              <a:ext uri="{FF2B5EF4-FFF2-40B4-BE49-F238E27FC236}">
                <a16:creationId xmlns:a16="http://schemas.microsoft.com/office/drawing/2014/main" id="{E62F5072-A0E1-1902-0C0A-CED1B3BDA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900238"/>
            <a:ext cx="331628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文字方塊 1">
            <a:extLst>
              <a:ext uri="{FF2B5EF4-FFF2-40B4-BE49-F238E27FC236}">
                <a16:creationId xmlns:a16="http://schemas.microsoft.com/office/drawing/2014/main" id="{87DB2598-EBBA-D2A9-D86A-6F4F50816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3765550"/>
            <a:ext cx="341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市長頒贈捕蚊燈予養豬業者代表</a:t>
            </a:r>
          </a:p>
        </p:txBody>
      </p:sp>
      <p:sp>
        <p:nvSpPr>
          <p:cNvPr id="25607" name="文字方塊 8">
            <a:extLst>
              <a:ext uri="{FF2B5EF4-FFF2-40B4-BE49-F238E27FC236}">
                <a16:creationId xmlns:a16="http://schemas.microsoft.com/office/drawing/2014/main" id="{A647CC3D-B024-C469-D6CC-BB5DEB1DF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609282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豬場懸掛捕蚊燈</a:t>
            </a:r>
          </a:p>
        </p:txBody>
      </p:sp>
      <p:sp>
        <p:nvSpPr>
          <p:cNvPr id="25608" name="文字方塊 9">
            <a:extLst>
              <a:ext uri="{FF2B5EF4-FFF2-40B4-BE49-F238E27FC236}">
                <a16:creationId xmlns:a16="http://schemas.microsoft.com/office/drawing/2014/main" id="{F1FF4349-1F93-9D11-60F5-3392AE8F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609282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辦理防範日本腦炎講習會</a:t>
            </a:r>
          </a:p>
        </p:txBody>
      </p:sp>
      <p:sp>
        <p:nvSpPr>
          <p:cNvPr id="25609" name="文字方塊 10">
            <a:extLst>
              <a:ext uri="{FF2B5EF4-FFF2-40B4-BE49-F238E27FC236}">
                <a16:creationId xmlns:a16="http://schemas.microsoft.com/office/drawing/2014/main" id="{66DAFB24-50FC-573A-20A2-EC8032C6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7592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市長請養豬業者確實懸掛捕蚊燈</a:t>
            </a:r>
          </a:p>
        </p:txBody>
      </p:sp>
      <p:pic>
        <p:nvPicPr>
          <p:cNvPr id="25610" name="圖片 1">
            <a:extLst>
              <a:ext uri="{FF2B5EF4-FFF2-40B4-BE49-F238E27FC236}">
                <a16:creationId xmlns:a16="http://schemas.microsoft.com/office/drawing/2014/main" id="{B4B4D717-3AA1-B6CB-90AC-0F71ED69A8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2895" r="73" b="18938"/>
          <a:stretch>
            <a:fillRect/>
          </a:stretch>
        </p:blipFill>
        <p:spPr bwMode="auto">
          <a:xfrm>
            <a:off x="968375" y="4149725"/>
            <a:ext cx="33162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圖片 2">
            <a:extLst>
              <a:ext uri="{FF2B5EF4-FFF2-40B4-BE49-F238E27FC236}">
                <a16:creationId xmlns:a16="http://schemas.microsoft.com/office/drawing/2014/main" id="{1ECFFCDC-3C5D-12E6-2AEB-5D12E9B41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1355" r="3618" b="15720"/>
          <a:stretch>
            <a:fillRect/>
          </a:stretch>
        </p:blipFill>
        <p:spPr bwMode="auto">
          <a:xfrm>
            <a:off x="4933950" y="4164013"/>
            <a:ext cx="33845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직사각형 6"/>
          <p:cNvSpPr>
            <a:spLocks noChangeArrowheads="1"/>
          </p:cNvSpPr>
          <p:nvPr/>
        </p:nvSpPr>
        <p:spPr bwMode="auto">
          <a:xfrm rot="120000">
            <a:off x="374650" y="1884363"/>
            <a:ext cx="845820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1" hangingPunct="1">
              <a:lnSpc>
                <a:spcPts val="22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u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kumimoji="1" lang="ko-KR" altLang="en-US" sz="2000" b="1">
              <a:latin typeface="微軟正黑體" pitchFamily="34" charset="-120"/>
              <a:ea typeface="標楷體" pitchFamily="65" charset="-120"/>
            </a:endParaRPr>
          </a:p>
        </p:txBody>
      </p:sp>
      <p:sp>
        <p:nvSpPr>
          <p:cNvPr id="26627" name="직사각형 4"/>
          <p:cNvSpPr>
            <a:spLocks noChangeArrowheads="1"/>
          </p:cNvSpPr>
          <p:nvPr/>
        </p:nvSpPr>
        <p:spPr bwMode="auto">
          <a:xfrm>
            <a:off x="373063" y="1831975"/>
            <a:ext cx="84582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1" hangingPunct="1">
              <a:lnSpc>
                <a:spcPts val="22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u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kumimoji="1" lang="ko-KR" altLang="en-US" sz="2000" b="1">
              <a:latin typeface="微軟正黑體" pitchFamily="34" charset="-120"/>
              <a:ea typeface="標楷體" pitchFamily="65" charset="-12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530850" y="4043363"/>
            <a:ext cx="2457450" cy="2286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675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369888" y="1306513"/>
            <a:ext cx="8451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직사각형 28"/>
          <p:cNvSpPr>
            <a:spLocks noChangeArrowheads="1"/>
          </p:cNvSpPr>
          <p:nvPr/>
        </p:nvSpPr>
        <p:spPr bwMode="auto">
          <a:xfrm>
            <a:off x="2916238" y="1692275"/>
            <a:ext cx="3055937" cy="523875"/>
          </a:xfrm>
          <a:prstGeom prst="rect">
            <a:avLst/>
          </a:prstGeom>
          <a:solidFill>
            <a:srgbClr val="644B3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肉品市場防疫管理</a:t>
            </a:r>
          </a:p>
        </p:txBody>
      </p:sp>
      <p:sp>
        <p:nvSpPr>
          <p:cNvPr id="26631" name="직사각형 20"/>
          <p:cNvSpPr>
            <a:spLocks noChangeArrowheads="1"/>
          </p:cNvSpPr>
          <p:nvPr/>
        </p:nvSpPr>
        <p:spPr bwMode="auto">
          <a:xfrm>
            <a:off x="4830763" y="3857625"/>
            <a:ext cx="1857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kumimoji="1" lang="ko-KR" altLang="en-US" sz="1500">
              <a:latin typeface="微軟正黑體" pitchFamily="34" charset="-120"/>
              <a:ea typeface="標楷體" pitchFamily="65" charset="-120"/>
            </a:endParaRPr>
          </a:p>
        </p:txBody>
      </p:sp>
      <p:sp>
        <p:nvSpPr>
          <p:cNvPr id="26632" name="矩形 24"/>
          <p:cNvSpPr>
            <a:spLocks noChangeArrowheads="1"/>
          </p:cNvSpPr>
          <p:nvPr/>
        </p:nvSpPr>
        <p:spPr bwMode="auto">
          <a:xfrm>
            <a:off x="976313" y="2814638"/>
            <a:ext cx="6762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4313" indent="-214313" eaLnBrk="1" hangingPunct="1">
              <a:buFont typeface="Wingdings" pitchFamily="2" charset="2"/>
              <a:buChar char="u"/>
            </a:pPr>
            <a:r>
              <a:rPr kumimoji="1" lang="zh-TW" altLang="en-US" sz="21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進行肉品市場辦公營業場所周邊水溝疏通作業</a:t>
            </a:r>
            <a:r>
              <a:rPr kumimoji="1" lang="en-US" altLang="zh-TW" sz="2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46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次。</a:t>
            </a:r>
            <a:endParaRPr kumimoji="1" lang="zh-TW" altLang="en-US" sz="21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33" name="矩形 25"/>
          <p:cNvSpPr>
            <a:spLocks noChangeArrowheads="1"/>
          </p:cNvSpPr>
          <p:nvPr/>
        </p:nvSpPr>
        <p:spPr bwMode="auto">
          <a:xfrm>
            <a:off x="976313" y="3281363"/>
            <a:ext cx="51609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buClr>
                <a:srgbClr val="92D050"/>
              </a:buClr>
              <a:buFont typeface="Wingdings" pitchFamily="2" charset="2"/>
              <a:buChar char="u"/>
            </a:pP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豬隻繫留場周遭環境消毒，累計</a:t>
            </a:r>
            <a:r>
              <a:rPr kumimoji="1" lang="en-US" altLang="zh-TW" sz="2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94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次。</a:t>
            </a:r>
            <a:endParaRPr kumimoji="1" lang="zh-TW" altLang="en-US" sz="21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34" name="矩形 26"/>
          <p:cNvSpPr>
            <a:spLocks noChangeArrowheads="1"/>
          </p:cNvSpPr>
          <p:nvPr/>
        </p:nvSpPr>
        <p:spPr bwMode="auto">
          <a:xfrm>
            <a:off x="976313" y="3748088"/>
            <a:ext cx="757130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4313" indent="-214313" eaLnBrk="1" hangingPunct="1">
              <a:buFont typeface="Wingdings" pitchFamily="2" charset="2"/>
              <a:buChar char="u"/>
            </a:pPr>
            <a:r>
              <a:rPr kumimoji="1" lang="zh-TW" altLang="en-US" sz="21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每週進行擴大場區消毒，避免蚊蟲孳生，累計次數計</a:t>
            </a:r>
            <a:r>
              <a:rPr kumimoji="1" lang="en-US" altLang="zh-TW" sz="2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次。</a:t>
            </a:r>
            <a:endParaRPr kumimoji="1" lang="zh-TW" altLang="en-US" sz="21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35" name="投影片編號版面配置區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10ACC9-0B1A-4F32-867C-0BF7CCA9EEEB}" type="slidenum">
              <a:rPr kumimoji="1" lang="zh-TW" altLang="en-US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pPr/>
              <a:t>7</a:t>
            </a:fld>
            <a:endParaRPr kumimoji="1" lang="en-US" altLang="zh-TW">
              <a:solidFill>
                <a:schemeClr val="accent1"/>
              </a:solidFill>
              <a:latin typeface="Arial" charset="0"/>
              <a:ea typeface="標楷體" pitchFamily="65" charset="-120"/>
            </a:endParaRPr>
          </a:p>
        </p:txBody>
      </p:sp>
      <p:grpSp>
        <p:nvGrpSpPr>
          <p:cNvPr id="26636" name="群組 25"/>
          <p:cNvGrpSpPr>
            <a:grpSpLocks/>
          </p:cNvGrpSpPr>
          <p:nvPr/>
        </p:nvGrpSpPr>
        <p:grpSpPr bwMode="auto">
          <a:xfrm>
            <a:off x="1042988" y="898525"/>
            <a:ext cx="7058025" cy="611188"/>
            <a:chOff x="1046163" y="685599"/>
            <a:chExt cx="7058025" cy="611322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1046163" y="685599"/>
              <a:ext cx="720725" cy="611322"/>
            </a:xfrm>
            <a:prstGeom prst="rect">
              <a:avLst/>
            </a:prstGeom>
            <a:solidFill>
              <a:srgbClr val="644B3C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一</a:t>
              </a:r>
              <a:endParaRPr lang="en-US" altLang="ja-JP" sz="3200" b="1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1766888" y="685599"/>
              <a:ext cx="6337300" cy="611322"/>
            </a:xfrm>
            <a:prstGeom prst="rect">
              <a:avLst/>
            </a:prstGeom>
            <a:solidFill>
              <a:srgbClr val="EED8CA"/>
            </a:solidFill>
            <a:ln>
              <a:noFill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200" b="1" dirty="0">
                  <a:solidFill>
                    <a:schemeClr val="tx1"/>
                  </a:solidFill>
                  <a:latin typeface="+mj-ea"/>
                  <a:ea typeface="+mj-ea"/>
                </a:rPr>
                <a:t>豬隻日本腦炎及肉品市場防疫管理</a:t>
              </a:r>
              <a:endParaRPr lang="zh-TW" altLang="zh-TW" sz="32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637" name="投影片編號版面配置區 3"/>
          <p:cNvSpPr txBox="1">
            <a:spLocks noChangeArrowheads="1"/>
          </p:cNvSpPr>
          <p:nvPr/>
        </p:nvSpPr>
        <p:spPr bwMode="auto">
          <a:xfrm>
            <a:off x="8604250" y="6475413"/>
            <a:ext cx="3952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A5221B67-4005-49EF-A653-B7F6FCA05552}" type="slidenum">
              <a:rPr kumimoji="1" lang="zh-TW" altLang="en-US" sz="1400" b="1">
                <a:latin typeface="Arial" charset="0"/>
                <a:ea typeface="標楷體" pitchFamily="65" charset="-120"/>
              </a:rPr>
              <a:pPr algn="r" eaLnBrk="1" hangingPunct="1"/>
              <a:t>7</a:t>
            </a:fld>
            <a:endParaRPr kumimoji="1" lang="en-US" altLang="zh-TW" sz="1400" b="1">
              <a:latin typeface="Arial" charset="0"/>
              <a:ea typeface="標楷體" pitchFamily="65" charset="-120"/>
            </a:endParaRPr>
          </a:p>
        </p:txBody>
      </p:sp>
      <p:pic>
        <p:nvPicPr>
          <p:cNvPr id="26638" name="圖片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-128588"/>
            <a:ext cx="14605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矩形 24"/>
          <p:cNvSpPr>
            <a:spLocks noChangeArrowheads="1"/>
          </p:cNvSpPr>
          <p:nvPr/>
        </p:nvSpPr>
        <p:spPr bwMode="auto">
          <a:xfrm>
            <a:off x="976313" y="2351088"/>
            <a:ext cx="642675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4313" indent="-214313" eaLnBrk="1" hangingPunct="1">
              <a:buClr>
                <a:srgbClr val="92D050"/>
              </a:buClr>
              <a:buFont typeface="Wingdings" pitchFamily="2" charset="2"/>
              <a:buChar char="u"/>
            </a:pP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清潔打掃周邊環境及清除空瓶、積水容器計</a:t>
            </a:r>
            <a:r>
              <a:rPr kumimoji="1" lang="en-US" altLang="zh-TW" sz="2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74</a:t>
            </a:r>
            <a:r>
              <a:rPr kumimoji="1" lang="zh-TW" altLang="en-US" sz="2100" b="1" dirty="0">
                <a:latin typeface="微軟正黑體" pitchFamily="34" charset="-120"/>
                <a:ea typeface="微軟正黑體" pitchFamily="34" charset="-120"/>
              </a:rPr>
              <a:t>次。</a:t>
            </a:r>
            <a:endParaRPr kumimoji="1" lang="zh-TW" altLang="en-US" sz="21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646" name="Picture 22" descr="C:\Users\user01\Desktop\照片\安南場消毒照\S__14717749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830" y="4221088"/>
            <a:ext cx="3384376" cy="2088232"/>
          </a:xfrm>
          <a:prstGeom prst="rect">
            <a:avLst/>
          </a:prstGeom>
          <a:noFill/>
        </p:spPr>
      </p:pic>
      <p:pic>
        <p:nvPicPr>
          <p:cNvPr id="26647" name="Picture 23" descr="C:\Users\user01\Desktop\照片\安南場消毒照\S__14717749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796" y="4213226"/>
            <a:ext cx="3547939" cy="2088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圖片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5445125"/>
            <a:ext cx="14589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04250" y="6475413"/>
            <a:ext cx="395288" cy="279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en-US" altLang="zh-TW" sz="1400" b="1" dirty="0">
                <a:latin typeface="Arial" charset="0"/>
                <a:ea typeface="標楷體" pitchFamily="65" charset="-120"/>
              </a:rPr>
              <a:t>8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79C4166-1850-7E82-22FC-1750D560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995" y="885824"/>
            <a:ext cx="720725" cy="612775"/>
          </a:xfrm>
          <a:prstGeom prst="rect">
            <a:avLst/>
          </a:prstGeom>
          <a:solidFill>
            <a:srgbClr val="644B3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二</a:t>
            </a:r>
            <a:endParaRPr lang="en-US" altLang="ja-JP" sz="3200" b="1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15E93B3-AC34-ECD3-8A9E-0561A94F5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885825"/>
            <a:ext cx="6337300" cy="612775"/>
          </a:xfrm>
          <a:prstGeom prst="rect">
            <a:avLst/>
          </a:prstGeom>
          <a:solidFill>
            <a:srgbClr val="EED8CA"/>
          </a:solidFill>
          <a:ln>
            <a:noFill/>
          </a:ln>
          <a:effectLst>
            <a:outerShdw dist="71842" dir="2700000" algn="ctr" rotWithShape="0">
              <a:srgbClr val="8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果菜及花卉批發市場防疫管理</a:t>
            </a:r>
            <a:endParaRPr lang="zh-TW" altLang="zh-TW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F11713B-11F7-B564-486A-59D87FCC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195" y="1916832"/>
            <a:ext cx="728712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kumimoji="1"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督導所屬</a:t>
            </a: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批發市場</a:t>
            </a:r>
            <a:r>
              <a:rPr kumimoji="1"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，進行登革熱孳生源清除</a:t>
            </a: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及周邊水溝</a:t>
            </a:r>
            <a:r>
              <a:rPr kumimoji="1" lang="zh-TW" altLang="en-US" sz="2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kumimoji="1" lang="en-US" altLang="zh-TW" sz="22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92D050"/>
              </a:buClr>
            </a:pP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疏通</a:t>
            </a:r>
            <a:r>
              <a:rPr kumimoji="1"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工作，</a:t>
            </a:r>
            <a:r>
              <a:rPr kumimoji="1"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以防杜登革熱疫情。</a:t>
            </a:r>
            <a:r>
              <a:rPr kumimoji="1"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kumimoji="1"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1-10</a:t>
            </a: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月登革熱   </a:t>
            </a:r>
            <a:endParaRPr kumimoji="1"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92D050"/>
              </a:buClr>
            </a:pP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孳清計動員</a:t>
            </a:r>
            <a:r>
              <a:rPr kumimoji="1"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333</a:t>
            </a: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人次、每月辦理場域消毒累計</a:t>
            </a:r>
            <a:r>
              <a:rPr kumimoji="1"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次。</a:t>
            </a:r>
            <a:endParaRPr kumimoji="1"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u"/>
            </a:pP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清除廢棄積水容器及確保容器倒置計</a:t>
            </a:r>
            <a:r>
              <a:rPr kumimoji="1"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次，調查容器數</a:t>
            </a:r>
            <a:endParaRPr kumimoji="1"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92D050"/>
              </a:buClr>
            </a:pP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744</a:t>
            </a:r>
            <a:r>
              <a:rPr kumimoji="1" lang="zh-TW" altLang="en-US" sz="2200" b="1" dirty="0">
                <a:latin typeface="微軟正黑體" pitchFamily="34" charset="-120"/>
                <a:ea typeface="微軟正黑體" pitchFamily="34" charset="-120"/>
              </a:rPr>
              <a:t>個，查</a:t>
            </a:r>
            <a:r>
              <a:rPr kumimoji="1"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無陽性容器</a:t>
            </a:r>
            <a:r>
              <a:rPr kumimoji="1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，並隨時傾倒處理。</a:t>
            </a:r>
            <a:endParaRPr kumimoji="1" lang="en-US" altLang="zh-TW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6" descr="一張含有 室內盆栽植物, 花盆, 建築, 室內 的圖片&#10;&#10;自動產生的描述">
            <a:extLst>
              <a:ext uri="{FF2B5EF4-FFF2-40B4-BE49-F238E27FC236}">
                <a16:creationId xmlns:a16="http://schemas.microsoft.com/office/drawing/2014/main" id="{6166D20D-93D6-8330-E1AF-807B436E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t="20930" r="1881" b="32990"/>
          <a:stretch>
            <a:fillRect/>
          </a:stretch>
        </p:blipFill>
        <p:spPr bwMode="auto">
          <a:xfrm>
            <a:off x="1330995" y="4418522"/>
            <a:ext cx="3457029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4" descr="一張含有 建築, 水, 火車, 蒸汽 的圖片&#10;&#10;自動產生的描述">
            <a:extLst>
              <a:ext uri="{FF2B5EF4-FFF2-40B4-BE49-F238E27FC236}">
                <a16:creationId xmlns:a16="http://schemas.microsoft.com/office/drawing/2014/main" id="{A2FC9D68-4B5D-0DB1-EE1A-09FAA5D5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14255" b="34650"/>
          <a:stretch>
            <a:fillRect/>
          </a:stretch>
        </p:blipFill>
        <p:spPr bwMode="auto">
          <a:xfrm>
            <a:off x="4788024" y="4439159"/>
            <a:ext cx="33385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1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114425" y="830263"/>
            <a:ext cx="720725" cy="611187"/>
          </a:xfrm>
          <a:prstGeom prst="rect">
            <a:avLst/>
          </a:prstGeom>
          <a:solidFill>
            <a:srgbClr val="644B3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三</a:t>
            </a:r>
            <a:endParaRPr lang="en-US" altLang="ja-JP" sz="3200" b="1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835150" y="830263"/>
            <a:ext cx="6337300" cy="611187"/>
          </a:xfrm>
          <a:prstGeom prst="rect">
            <a:avLst/>
          </a:prstGeom>
          <a:solidFill>
            <a:srgbClr val="EED8CA"/>
          </a:solidFill>
          <a:ln>
            <a:noFill/>
          </a:ln>
          <a:effectLst>
            <a:outerShdw dist="71842" dir="2700000" algn="ctr" rotWithShape="0">
              <a:srgbClr val="8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漁會、魚市場及漁港防疫管理</a:t>
            </a:r>
            <a:endParaRPr lang="zh-TW" altLang="zh-TW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063625" y="3594100"/>
            <a:ext cx="3217863" cy="1130300"/>
          </a:xfrm>
          <a:prstGeom prst="rect">
            <a:avLst/>
          </a:prstGeom>
          <a:solidFill>
            <a:srgbClr val="FFCC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13500000">
              <a:srgbClr val="947474"/>
            </a:prstShdw>
          </a:effectLst>
        </p:spPr>
        <p:txBody>
          <a:bodyPr wrap="none" anchor="ctr"/>
          <a:lstStyle/>
          <a:p>
            <a:pPr eaLnBrk="1" hangingPunct="1"/>
            <a:r>
              <a:rPr kumimoji="1" lang="zh-TW" altLang="en-US" sz="1600" b="1" dirty="0">
                <a:latin typeface="微軟正黑體" pitchFamily="34" charset="-120"/>
                <a:ea typeface="微軟正黑體" pitchFamily="34" charset="-120"/>
              </a:rPr>
              <a:t>督導</a:t>
            </a:r>
            <a:r>
              <a:rPr kumimoji="1" lang="zh-TW" altLang="zh-TW" sz="1600" b="1" dirty="0">
                <a:latin typeface="微軟正黑體" pitchFamily="34" charset="-120"/>
                <a:ea typeface="微軟正黑體" pitchFamily="34" charset="-120"/>
              </a:rPr>
              <a:t>南市區漁會</a:t>
            </a:r>
            <a:r>
              <a:rPr kumimoji="1" lang="zh-TW" altLang="en-US" sz="16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1" lang="zh-TW" altLang="zh-TW" sz="1600" b="1" dirty="0">
                <a:latin typeface="微軟正黑體" pitchFamily="34" charset="-120"/>
                <a:ea typeface="微軟正黑體" pitchFamily="34" charset="-120"/>
              </a:rPr>
              <a:t>南縣區漁會及安</a:t>
            </a:r>
            <a:endParaRPr kumimoji="1"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kumimoji="1" lang="zh-TW" altLang="zh-TW" sz="1600" b="1" dirty="0">
                <a:latin typeface="微軟正黑體" pitchFamily="34" charset="-120"/>
                <a:ea typeface="微軟正黑體" pitchFamily="34" charset="-120"/>
              </a:rPr>
              <a:t>平、將軍、佳里及新營魚市場</a:t>
            </a:r>
            <a:r>
              <a:rPr kumimoji="1" lang="zh-TW" altLang="en-US" sz="1600" b="1" dirty="0">
                <a:latin typeface="微軟正黑體" pitchFamily="34" charset="-120"/>
                <a:ea typeface="微軟正黑體" pitchFamily="34" charset="-120"/>
              </a:rPr>
              <a:t>，每</a:t>
            </a:r>
            <a:endParaRPr kumimoji="1"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kumimoji="1" lang="zh-TW" altLang="en-US" sz="1600" b="1" dirty="0">
                <a:latin typeface="微軟正黑體" pitchFamily="34" charset="-120"/>
                <a:ea typeface="微軟正黑體" pitchFamily="34" charset="-120"/>
              </a:rPr>
              <a:t>日巡檢積水容器、進行消毒</a:t>
            </a:r>
            <a:r>
              <a:rPr kumimoji="1"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480</a:t>
            </a:r>
            <a:r>
              <a:rPr kumimoji="1" lang="zh-TW" altLang="en-US" sz="1600" b="1" dirty="0">
                <a:latin typeface="微軟正黑體" pitchFamily="34" charset="-120"/>
                <a:ea typeface="微軟正黑體" pitchFamily="34" charset="-120"/>
              </a:rPr>
              <a:t>次</a:t>
            </a:r>
            <a:endParaRPr kumimoji="1"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kumimoji="1" lang="zh-TW" altLang="en-US" sz="1600" b="1" dirty="0">
                <a:latin typeface="微軟正黑體" pitchFamily="34" charset="-120"/>
                <a:ea typeface="微軟正黑體" pitchFamily="34" charset="-120"/>
              </a:rPr>
              <a:t>、疏通水溝</a:t>
            </a:r>
            <a:r>
              <a:rPr kumimoji="1"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924</a:t>
            </a:r>
            <a:r>
              <a:rPr kumimoji="1" lang="zh-TW" altLang="en-US" sz="1600" b="1" dirty="0">
                <a:latin typeface="微軟正黑體" pitchFamily="34" charset="-120"/>
                <a:ea typeface="微軟正黑體" pitchFamily="34" charset="-120"/>
              </a:rPr>
              <a:t>次</a:t>
            </a:r>
            <a:r>
              <a:rPr kumimoji="1" lang="zh-TW" altLang="zh-TW" sz="1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1"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77" name="矩形 25"/>
          <p:cNvSpPr>
            <a:spLocks noChangeArrowheads="1"/>
          </p:cNvSpPr>
          <p:nvPr/>
        </p:nvSpPr>
        <p:spPr bwMode="auto">
          <a:xfrm>
            <a:off x="1047750" y="2520950"/>
            <a:ext cx="3233738" cy="908050"/>
          </a:xfrm>
          <a:prstGeom prst="rect">
            <a:avLst/>
          </a:prstGeom>
          <a:solidFill>
            <a:srgbClr val="FFCC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13500000">
              <a:srgbClr val="947474"/>
            </a:prstShdw>
          </a:effectLst>
        </p:spPr>
        <p:txBody>
          <a:bodyPr wrap="none" anchor="ctr"/>
          <a:lstStyle/>
          <a:p>
            <a:pPr eaLnBrk="1" hangingPunct="1"/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督導南縣、市</a:t>
            </a:r>
            <a:r>
              <a:rPr lang="zh-TW" altLang="zh-TW" sz="1600" b="1" dirty="0">
                <a:latin typeface="微軟正黑體" pitchFamily="34" charset="-120"/>
                <a:ea typeface="微軟正黑體" pitchFamily="34" charset="-120"/>
              </a:rPr>
              <a:t>漁會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透過理、監事會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議進行內部員工訓練，至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月底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宣導</a:t>
            </a:r>
            <a:r>
              <a:rPr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場次登革熱防疫業務。</a:t>
            </a:r>
            <a:endParaRPr lang="ja-JP" altLang="en-US" sz="1600" dirty="0">
              <a:latin typeface="Meiryo" pitchFamily="34" charset="-128"/>
              <a:ea typeface="Meiryo" pitchFamily="34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00625" y="2519363"/>
            <a:ext cx="3130550" cy="1228725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13500000">
              <a:srgbClr val="947474"/>
            </a:prstShdw>
          </a:effectLst>
        </p:spPr>
        <p:txBody>
          <a:bodyPr wrap="none" anchor="ctr"/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zh-TW" altLang="en-US" sz="1600" b="1" dirty="0">
                <a:latin typeface="+mj-ea"/>
                <a:ea typeface="+mj-ea"/>
              </a:rPr>
              <a:t>將軍及安平等漁港單位，每日清</a:t>
            </a:r>
            <a:endParaRPr lang="en-US" altLang="zh-TW" sz="1600" b="1" dirty="0">
              <a:latin typeface="+mj-ea"/>
              <a:ea typeface="+mj-ea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zh-TW" altLang="en-US" sz="1600" b="1" dirty="0">
                <a:latin typeface="+mj-ea"/>
                <a:ea typeface="+mj-ea"/>
              </a:rPr>
              <a:t>潔辦公場所及週邊環境，清除廢</a:t>
            </a:r>
            <a:endParaRPr lang="en-US" altLang="zh-TW" sz="1600" b="1" dirty="0">
              <a:latin typeface="+mj-ea"/>
              <a:ea typeface="+mj-ea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zh-TW" altLang="en-US" sz="1600" b="1" dirty="0">
                <a:latin typeface="+mj-ea"/>
                <a:ea typeface="+mj-ea"/>
              </a:rPr>
              <a:t>棄積水容器及檢視易積水容器、</a:t>
            </a:r>
            <a:endParaRPr lang="en-US" altLang="zh-TW" sz="1600" b="1" dirty="0">
              <a:latin typeface="+mj-ea"/>
              <a:ea typeface="+mj-ea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zh-TW" altLang="en-US" sz="1600" b="1" dirty="0">
                <a:latin typeface="+mj-ea"/>
                <a:ea typeface="+mj-ea"/>
              </a:rPr>
              <a:t>確保容器倒置，並進行水溝疏通</a:t>
            </a:r>
            <a:endParaRPr lang="en-US" altLang="zh-TW" sz="1600" b="1" dirty="0">
              <a:latin typeface="+mj-ea"/>
              <a:ea typeface="+mj-ea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zh-TW" sz="1600" b="1" dirty="0">
                <a:solidFill>
                  <a:srgbClr val="FF0000"/>
                </a:solidFill>
                <a:latin typeface="+mj-ea"/>
                <a:ea typeface="+mj-ea"/>
              </a:rPr>
              <a:t>24</a:t>
            </a:r>
            <a:r>
              <a:rPr lang="zh-TW" altLang="en-US" sz="1600" b="1" dirty="0">
                <a:latin typeface="+mj-ea"/>
                <a:ea typeface="+mj-ea"/>
              </a:rPr>
              <a:t>次。</a:t>
            </a:r>
            <a:endParaRPr lang="ja-JP" altLang="en-US" sz="1600" dirty="0">
              <a:latin typeface="+mj-ea"/>
              <a:ea typeface="+mj-ea"/>
            </a:endParaRPr>
          </a:p>
        </p:txBody>
      </p:sp>
      <p:sp>
        <p:nvSpPr>
          <p:cNvPr id="28679" name="矩形 27"/>
          <p:cNvSpPr>
            <a:spLocks noChangeArrowheads="1"/>
          </p:cNvSpPr>
          <p:nvPr/>
        </p:nvSpPr>
        <p:spPr bwMode="auto">
          <a:xfrm>
            <a:off x="1519238" y="1724025"/>
            <a:ext cx="2339975" cy="523875"/>
          </a:xfrm>
          <a:prstGeom prst="rect">
            <a:avLst/>
          </a:prstGeom>
          <a:solidFill>
            <a:srgbClr val="644B3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漁會及魚市場</a:t>
            </a:r>
            <a:endParaRPr kumimoji="1" lang="en-US" altLang="ja-JP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80" name="矩形 28"/>
          <p:cNvSpPr>
            <a:spLocks noChangeArrowheads="1"/>
          </p:cNvSpPr>
          <p:nvPr/>
        </p:nvSpPr>
        <p:spPr bwMode="auto">
          <a:xfrm>
            <a:off x="6278563" y="1724025"/>
            <a:ext cx="903287" cy="523875"/>
          </a:xfrm>
          <a:prstGeom prst="rect">
            <a:avLst/>
          </a:prstGeom>
          <a:solidFill>
            <a:srgbClr val="644B3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漁港</a:t>
            </a:r>
            <a:endParaRPr kumimoji="1" lang="en-US" altLang="ja-JP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00625" y="3910013"/>
            <a:ext cx="3130550" cy="727075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13500000">
              <a:srgbClr val="947474"/>
            </a:prst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漁港所人員每日不定時進行環境</a:t>
            </a:r>
            <a:endParaRPr lang="en-US" altLang="zh-TW" sz="1600" b="1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巡查，督促廠商加強環境清潔。</a:t>
            </a:r>
            <a:endParaRPr lang="ja-JP" altLang="en-US" sz="1600" dirty="0">
              <a:latin typeface="+mj-ea"/>
              <a:ea typeface="+mj-ea"/>
            </a:endParaRPr>
          </a:p>
        </p:txBody>
      </p:sp>
      <p:sp>
        <p:nvSpPr>
          <p:cNvPr id="2868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04250" y="6475413"/>
            <a:ext cx="395288" cy="279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CC9486-554A-4186-89A7-70AB1F754F8D}" type="slidenum">
              <a:rPr kumimoji="1" lang="zh-TW" altLang="en-US" sz="1400" b="1">
                <a:latin typeface="Arial" charset="0"/>
                <a:ea typeface="標楷體" pitchFamily="65" charset="-120"/>
              </a:rPr>
              <a:pPr/>
              <a:t>9</a:t>
            </a:fld>
            <a:endParaRPr kumimoji="1" lang="en-US" altLang="zh-TW" sz="1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28683" name="圖片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-128588"/>
            <a:ext cx="14605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圖片 2" descr="一張含有 室外, 地面 的圖片&#10;&#10;自動產生的描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589" y="4754563"/>
            <a:ext cx="182086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4" descr="一張含有 建築物, 室外, 石頭, 水泥 的圖片&#10;&#10;自動產生的描述">
            <a:extLst>
              <a:ext uri="{FF2B5EF4-FFF2-40B4-BE49-F238E27FC236}">
                <a16:creationId xmlns:a16="http://schemas.microsoft.com/office/drawing/2014/main" id="{D97BA0CF-D03C-3AF0-3378-20334BC5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11" y="4724400"/>
            <a:ext cx="1701751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50431A4-73D9-E972-E54E-FA3BA2D72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6" y="4756150"/>
            <a:ext cx="3491359" cy="16271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有機</Template>
  <TotalTime>6552</TotalTime>
  <Words>985</Words>
  <Application>Microsoft Office PowerPoint</Application>
  <PresentationFormat>如螢幕大小 (4:3)</PresentationFormat>
  <Paragraphs>134</Paragraphs>
  <Slides>12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Meiryo</vt:lpstr>
      <vt:lpstr>微軟正黑體</vt:lpstr>
      <vt:lpstr>標楷體</vt:lpstr>
      <vt:lpstr>Arial</vt:lpstr>
      <vt:lpstr>Calibri</vt:lpstr>
      <vt:lpstr>Garamond</vt:lpstr>
      <vt:lpstr>Times New Roman</vt:lpstr>
      <vt:lpstr>Wingdings</vt:lpstr>
      <vt:lpstr>Wingdings 3</vt:lpstr>
      <vt:lpstr>有機</vt:lpstr>
      <vt:lpstr>PowerPoint 簡報</vt:lpstr>
      <vt:lpstr>PowerPoint 簡報</vt:lpstr>
      <vt:lpstr>PowerPoint 簡報</vt:lpstr>
      <vt:lpstr>PowerPoint 簡報</vt:lpstr>
      <vt:lpstr>日本腦炎防疫宣導及成果(1/2)</vt:lpstr>
      <vt:lpstr>日本腦炎防疫宣導及成果(2/2)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土雞常見疾病</dc:title>
  <dc:creator>User</dc:creator>
  <cp:lastModifiedBy>農業局</cp:lastModifiedBy>
  <cp:revision>835</cp:revision>
  <cp:lastPrinted>2024-11-18T00:46:48Z</cp:lastPrinted>
  <dcterms:created xsi:type="dcterms:W3CDTF">2012-03-20T16:02:48Z</dcterms:created>
  <dcterms:modified xsi:type="dcterms:W3CDTF">2024-11-22T07:51:48Z</dcterms:modified>
</cp:coreProperties>
</file>